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69" r:id="rId6"/>
    <p:sldId id="271" r:id="rId7"/>
    <p:sldId id="257" r:id="rId8"/>
    <p:sldId id="260" r:id="rId9"/>
    <p:sldId id="275" r:id="rId10"/>
    <p:sldId id="274" r:id="rId11"/>
    <p:sldId id="273" r:id="rId12"/>
    <p:sldId id="268" r:id="rId13"/>
    <p:sldId id="259" r:id="rId14"/>
    <p:sldId id="266" r:id="rId15"/>
    <p:sldId id="267" r:id="rId16"/>
  </p:sldIdLst>
  <p:sldSz cx="18288000" cy="10287000"/>
  <p:notesSz cx="6858000" cy="9144000"/>
  <p:embeddedFontLst>
    <p:embeddedFont>
      <p:font typeface="Arimo" panose="020B0604020202020204" charset="0"/>
      <p:regular r:id="rId18"/>
    </p:embeddedFont>
    <p:embeddedFont>
      <p:font typeface="Arimo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94AA2-E3FE-4E15-AB97-98BB27C2DE09}" v="10" dt="2024-05-16T17:26:32.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52932-37CA-41DE-B875-C2F43629A5D5}"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78812-EEC5-400C-A235-D5961545EA72}" type="slidenum">
              <a:rPr lang="en-US" smtClean="0"/>
              <a:t>‹#›</a:t>
            </a:fld>
            <a:endParaRPr lang="en-US"/>
          </a:p>
        </p:txBody>
      </p:sp>
    </p:spTree>
    <p:extLst>
      <p:ext uri="{BB962C8B-B14F-4D97-AF65-F5344CB8AC3E}">
        <p14:creationId xmlns:p14="http://schemas.microsoft.com/office/powerpoint/2010/main" val="98284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978812-EEC5-400C-A235-D5961545EA72}" type="slidenum">
              <a:rPr lang="en-US" smtClean="0"/>
              <a:t>1</a:t>
            </a:fld>
            <a:endParaRPr lang="en-US"/>
          </a:p>
        </p:txBody>
      </p:sp>
    </p:spTree>
    <p:extLst>
      <p:ext uri="{BB962C8B-B14F-4D97-AF65-F5344CB8AC3E}">
        <p14:creationId xmlns:p14="http://schemas.microsoft.com/office/powerpoint/2010/main" val="183031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978812-EEC5-400C-A235-D5961545EA72}" type="slidenum">
              <a:rPr lang="en-US" smtClean="0"/>
              <a:t>10</a:t>
            </a:fld>
            <a:endParaRPr lang="en-US"/>
          </a:p>
        </p:txBody>
      </p:sp>
    </p:spTree>
    <p:extLst>
      <p:ext uri="{BB962C8B-B14F-4D97-AF65-F5344CB8AC3E}">
        <p14:creationId xmlns:p14="http://schemas.microsoft.com/office/powerpoint/2010/main" val="275175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78812-EEC5-400C-A235-D5961545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94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978812-EEC5-400C-A235-D5961545EA72}" type="slidenum">
              <a:rPr lang="en-US" smtClean="0"/>
              <a:t>12</a:t>
            </a:fld>
            <a:endParaRPr lang="en-US"/>
          </a:p>
        </p:txBody>
      </p:sp>
    </p:spTree>
    <p:extLst>
      <p:ext uri="{BB962C8B-B14F-4D97-AF65-F5344CB8AC3E}">
        <p14:creationId xmlns:p14="http://schemas.microsoft.com/office/powerpoint/2010/main" val="245231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78812-EEC5-400C-A235-D5961545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92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78812-EEC5-400C-A235-D5961545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19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978812-EEC5-400C-A235-D5961545EA72}" type="slidenum">
              <a:rPr lang="en-US" smtClean="0"/>
              <a:t>4</a:t>
            </a:fld>
            <a:endParaRPr lang="en-US"/>
          </a:p>
        </p:txBody>
      </p:sp>
    </p:spTree>
    <p:extLst>
      <p:ext uri="{BB962C8B-B14F-4D97-AF65-F5344CB8AC3E}">
        <p14:creationId xmlns:p14="http://schemas.microsoft.com/office/powerpoint/2010/main" val="104392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78812-EEC5-400C-A235-D5961545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41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78812-EEC5-400C-A235-D5961545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03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78812-EEC5-400C-A235-D5961545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8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78812-EEC5-400C-A235-D5961545EA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81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978812-EEC5-400C-A235-D5961545EA72}" type="slidenum">
              <a:rPr lang="en-US" smtClean="0"/>
              <a:t>9</a:t>
            </a:fld>
            <a:endParaRPr lang="en-US"/>
          </a:p>
        </p:txBody>
      </p:sp>
    </p:spTree>
    <p:extLst>
      <p:ext uri="{BB962C8B-B14F-4D97-AF65-F5344CB8AC3E}">
        <p14:creationId xmlns:p14="http://schemas.microsoft.com/office/powerpoint/2010/main" val="387881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7034" y="342900"/>
            <a:ext cx="15654966" cy="9529516"/>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FFFFFE"/>
            </a:solidFill>
          </p:spPr>
          <p:txBody>
            <a:bodyPr/>
            <a:lstStyle/>
            <a:p>
              <a:endParaRPr lang="en-US" dirty="0"/>
            </a:p>
          </p:txBody>
        </p:sp>
      </p:grpSp>
      <p:grpSp>
        <p:nvGrpSpPr>
          <p:cNvPr id="4" name="Group 4"/>
          <p:cNvGrpSpPr/>
          <p:nvPr/>
        </p:nvGrpSpPr>
        <p:grpSpPr>
          <a:xfrm>
            <a:off x="9448876" y="1790700"/>
            <a:ext cx="9696061" cy="967272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AC3A"/>
            </a:solidFill>
          </p:spPr>
          <p:txBody>
            <a:bodyPr/>
            <a:lstStyle/>
            <a:p>
              <a:endParaRPr lang="en-US"/>
            </a:p>
          </p:txBody>
        </p:sp>
      </p:grpSp>
      <p:pic>
        <p:nvPicPr>
          <p:cNvPr id="6" name="Picture 6"/>
          <p:cNvPicPr>
            <a:picLocks noChangeAspect="1"/>
          </p:cNvPicPr>
          <p:nvPr/>
        </p:nvPicPr>
        <p:blipFill>
          <a:blip r:embed="rId3"/>
          <a:srcRect/>
          <a:stretch>
            <a:fillRect/>
          </a:stretch>
        </p:blipFill>
        <p:spPr>
          <a:xfrm>
            <a:off x="589202" y="7084362"/>
            <a:ext cx="3609051" cy="1840616"/>
          </a:xfrm>
          <a:prstGeom prst="rect">
            <a:avLst/>
          </a:prstGeom>
        </p:spPr>
      </p:pic>
      <p:sp>
        <p:nvSpPr>
          <p:cNvPr id="7" name="TextBox 7"/>
          <p:cNvSpPr txBox="1"/>
          <p:nvPr/>
        </p:nvSpPr>
        <p:spPr>
          <a:xfrm>
            <a:off x="636793" y="342900"/>
            <a:ext cx="17014414" cy="2795894"/>
          </a:xfrm>
          <a:prstGeom prst="rect">
            <a:avLst/>
          </a:prstGeom>
        </p:spPr>
        <p:txBody>
          <a:bodyPr wrap="square" lIns="0" tIns="0" rIns="0" bIns="0" rtlCol="0" anchor="t">
            <a:spAutoFit/>
          </a:bodyPr>
          <a:lstStyle/>
          <a:p>
            <a:pPr>
              <a:lnSpc>
                <a:spcPts val="11562"/>
              </a:lnSpc>
            </a:pPr>
            <a:r>
              <a:rPr lang="en-US" sz="6600" dirty="0">
                <a:solidFill>
                  <a:srgbClr val="000000"/>
                </a:solidFill>
                <a:latin typeface="Arimo"/>
              </a:rPr>
              <a:t>Update to the Soil Displacement Regulation</a:t>
            </a:r>
          </a:p>
          <a:p>
            <a:pPr>
              <a:lnSpc>
                <a:spcPts val="11562"/>
              </a:lnSpc>
            </a:pPr>
            <a:r>
              <a:rPr lang="en-US" sz="6600" dirty="0">
                <a:solidFill>
                  <a:srgbClr val="000000"/>
                </a:solidFill>
                <a:latin typeface="Arimo"/>
              </a:rPr>
              <a:t>East Helena Superfund Site</a:t>
            </a:r>
          </a:p>
        </p:txBody>
      </p:sp>
      <p:sp>
        <p:nvSpPr>
          <p:cNvPr id="8" name="TextBox 8"/>
          <p:cNvSpPr txBox="1"/>
          <p:nvPr/>
        </p:nvSpPr>
        <p:spPr>
          <a:xfrm>
            <a:off x="636793" y="3569490"/>
            <a:ext cx="9906076" cy="690061"/>
          </a:xfrm>
          <a:prstGeom prst="rect">
            <a:avLst/>
          </a:prstGeom>
        </p:spPr>
        <p:txBody>
          <a:bodyPr lIns="0" tIns="0" rIns="0" bIns="0" rtlCol="0" anchor="t">
            <a:spAutoFit/>
          </a:bodyPr>
          <a:lstStyle/>
          <a:p>
            <a:pPr>
              <a:lnSpc>
                <a:spcPts val="5880"/>
              </a:lnSpc>
            </a:pPr>
            <a:r>
              <a:rPr lang="en-US" sz="4200" dirty="0">
                <a:solidFill>
                  <a:srgbClr val="000000"/>
                </a:solidFill>
                <a:latin typeface="Arimo"/>
              </a:rPr>
              <a:t>Lead Education and Assistance Program</a:t>
            </a:r>
          </a:p>
        </p:txBody>
      </p:sp>
      <p:sp>
        <p:nvSpPr>
          <p:cNvPr id="9" name="TextBox 8">
            <a:extLst>
              <a:ext uri="{FF2B5EF4-FFF2-40B4-BE49-F238E27FC236}">
                <a16:creationId xmlns:a16="http://schemas.microsoft.com/office/drawing/2014/main" id="{FC4669D4-CE50-9895-C937-2727F8020FAB}"/>
              </a:ext>
            </a:extLst>
          </p:cNvPr>
          <p:cNvSpPr txBox="1"/>
          <p:nvPr/>
        </p:nvSpPr>
        <p:spPr>
          <a:xfrm>
            <a:off x="636793" y="4690247"/>
            <a:ext cx="5535407" cy="1446678"/>
          </a:xfrm>
          <a:prstGeom prst="rect">
            <a:avLst/>
          </a:prstGeom>
        </p:spPr>
        <p:txBody>
          <a:bodyPr wrap="square" lIns="0" tIns="0" rIns="0" bIns="0" rtlCol="0" anchor="t">
            <a:spAutoFit/>
          </a:bodyPr>
          <a:lstStyle/>
          <a:p>
            <a:pPr>
              <a:lnSpc>
                <a:spcPts val="5880"/>
              </a:lnSpc>
            </a:pPr>
            <a:r>
              <a:rPr lang="en-US" sz="4200" dirty="0">
                <a:solidFill>
                  <a:srgbClr val="000000"/>
                </a:solidFill>
                <a:latin typeface="Arimo"/>
              </a:rPr>
              <a:t>Beth Norberg</a:t>
            </a:r>
          </a:p>
          <a:p>
            <a:pPr>
              <a:lnSpc>
                <a:spcPts val="5880"/>
              </a:lnSpc>
            </a:pPr>
            <a:r>
              <a:rPr lang="en-US" sz="4200" dirty="0">
                <a:solidFill>
                  <a:srgbClr val="000000"/>
                </a:solidFill>
                <a:latin typeface="Arimo"/>
              </a:rPr>
              <a:t>May 23, 2024</a:t>
            </a:r>
          </a:p>
        </p:txBody>
      </p:sp>
      <p:pic>
        <p:nvPicPr>
          <p:cNvPr id="10" name="Picture 2">
            <a:extLst>
              <a:ext uri="{FF2B5EF4-FFF2-40B4-BE49-F238E27FC236}">
                <a16:creationId xmlns:a16="http://schemas.microsoft.com/office/drawing/2014/main" id="{BFF54869-93FD-EF9D-96D1-B1D22AB16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3226590"/>
            <a:ext cx="6004983" cy="671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A logo for a company&#10;&#10;Description automatically generated">
            <a:extLst>
              <a:ext uri="{FF2B5EF4-FFF2-40B4-BE49-F238E27FC236}">
                <a16:creationId xmlns:a16="http://schemas.microsoft.com/office/drawing/2014/main" id="{6FFF43C3-2777-7D52-D16D-E957F2BB9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4057" y="6078624"/>
            <a:ext cx="3852091" cy="38520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ogo for a company&#10;&#10;Description automatically generated">
            <a:extLst>
              <a:ext uri="{FF2B5EF4-FFF2-40B4-BE49-F238E27FC236}">
                <a16:creationId xmlns:a16="http://schemas.microsoft.com/office/drawing/2014/main" id="{506C3F01-83C5-C6D6-92DD-3775A2591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9116" y="3339428"/>
            <a:ext cx="3904555" cy="3904555"/>
          </a:xfrm>
          <a:prstGeom prst="rect">
            <a:avLst/>
          </a:prstGeom>
        </p:spPr>
      </p:pic>
      <p:grpSp>
        <p:nvGrpSpPr>
          <p:cNvPr id="2" name="Group 2"/>
          <p:cNvGrpSpPr/>
          <p:nvPr/>
        </p:nvGrpSpPr>
        <p:grpSpPr>
          <a:xfrm>
            <a:off x="473208" y="6906068"/>
            <a:ext cx="17341244" cy="2999541"/>
            <a:chOff x="0" y="0"/>
            <a:chExt cx="5866050" cy="1014660"/>
          </a:xfrm>
        </p:grpSpPr>
        <p:sp>
          <p:nvSpPr>
            <p:cNvPr id="3" name="Freeform 3"/>
            <p:cNvSpPr/>
            <p:nvPr/>
          </p:nvSpPr>
          <p:spPr>
            <a:xfrm>
              <a:off x="0" y="0"/>
              <a:ext cx="5866050" cy="1014660"/>
            </a:xfrm>
            <a:custGeom>
              <a:avLst/>
              <a:gdLst/>
              <a:ahLst/>
              <a:cxnLst/>
              <a:rect l="l" t="t" r="r" b="b"/>
              <a:pathLst>
                <a:path w="5866050" h="1014660">
                  <a:moveTo>
                    <a:pt x="0" y="0"/>
                  </a:moveTo>
                  <a:lnTo>
                    <a:pt x="5866050" y="0"/>
                  </a:lnTo>
                  <a:lnTo>
                    <a:pt x="5866050" y="1014660"/>
                  </a:lnTo>
                  <a:lnTo>
                    <a:pt x="0" y="1014660"/>
                  </a:lnTo>
                  <a:close/>
                </a:path>
              </a:pathLst>
            </a:custGeom>
            <a:solidFill>
              <a:srgbClr val="FFFFFF"/>
            </a:solidFill>
          </p:spPr>
          <p:txBody>
            <a:bodyPr/>
            <a:lstStyle/>
            <a:p>
              <a:endParaRPr lang="en-US"/>
            </a:p>
          </p:txBody>
        </p:sp>
      </p:grpSp>
      <p:grpSp>
        <p:nvGrpSpPr>
          <p:cNvPr id="4" name="Group 4"/>
          <p:cNvGrpSpPr/>
          <p:nvPr/>
        </p:nvGrpSpPr>
        <p:grpSpPr>
          <a:xfrm>
            <a:off x="1028700" y="7581899"/>
            <a:ext cx="16670684" cy="2212795"/>
            <a:chOff x="0" y="0"/>
            <a:chExt cx="22227578" cy="3703616"/>
          </a:xfrm>
        </p:grpSpPr>
        <p:pic>
          <p:nvPicPr>
            <p:cNvPr id="5" name="Picture 5"/>
            <p:cNvPicPr>
              <a:picLocks noChangeAspect="1"/>
            </p:cNvPicPr>
            <p:nvPr/>
          </p:nvPicPr>
          <p:blipFill>
            <a:blip r:embed="rId4"/>
            <a:srcRect t="28621" b="28621"/>
            <a:stretch>
              <a:fillRect/>
            </a:stretch>
          </p:blipFill>
          <p:spPr>
            <a:xfrm>
              <a:off x="0" y="0"/>
              <a:ext cx="22227578" cy="3703616"/>
            </a:xfrm>
            <a:prstGeom prst="rect">
              <a:avLst/>
            </a:prstGeom>
          </p:spPr>
        </p:pic>
      </p:grpSp>
      <p:grpSp>
        <p:nvGrpSpPr>
          <p:cNvPr id="6" name="Group 6"/>
          <p:cNvGrpSpPr/>
          <p:nvPr/>
        </p:nvGrpSpPr>
        <p:grpSpPr>
          <a:xfrm>
            <a:off x="-2087679" y="-1586923"/>
            <a:ext cx="4348917" cy="434891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5CA2"/>
            </a:solidFill>
          </p:spPr>
          <p:txBody>
            <a:bodyPr/>
            <a:lstStyle/>
            <a:p>
              <a:endParaRPr lang="en-US"/>
            </a:p>
          </p:txBody>
        </p:sp>
      </p:grpSp>
      <p:pic>
        <p:nvPicPr>
          <p:cNvPr id="11" name="Picture 11"/>
          <p:cNvPicPr>
            <a:picLocks noChangeAspect="1"/>
          </p:cNvPicPr>
          <p:nvPr/>
        </p:nvPicPr>
        <p:blipFill>
          <a:blip r:embed="rId5"/>
          <a:srcRect/>
          <a:stretch>
            <a:fillRect/>
          </a:stretch>
        </p:blipFill>
        <p:spPr>
          <a:xfrm>
            <a:off x="14478000" y="1506475"/>
            <a:ext cx="3067140" cy="1564240"/>
          </a:xfrm>
          <a:prstGeom prst="rect">
            <a:avLst/>
          </a:prstGeom>
        </p:spPr>
      </p:pic>
      <p:sp>
        <p:nvSpPr>
          <p:cNvPr id="13" name="TextBox 7">
            <a:extLst>
              <a:ext uri="{FF2B5EF4-FFF2-40B4-BE49-F238E27FC236}">
                <a16:creationId xmlns:a16="http://schemas.microsoft.com/office/drawing/2014/main" id="{5BAB0E9A-FF4B-2073-34A9-96971B6462DD}"/>
              </a:ext>
            </a:extLst>
          </p:cNvPr>
          <p:cNvSpPr txBox="1"/>
          <p:nvPr/>
        </p:nvSpPr>
        <p:spPr>
          <a:xfrm>
            <a:off x="3013535" y="3070715"/>
            <a:ext cx="11464465" cy="5142883"/>
          </a:xfrm>
          <a:prstGeom prst="rect">
            <a:avLst/>
          </a:prstGeom>
        </p:spPr>
        <p:txBody>
          <a:bodyPr wrap="square" lIns="0" tIns="0" rIns="0" bIns="0" rtlCol="0" anchor="t">
            <a:spAutoFit/>
          </a:bodyPr>
          <a:lstStyle/>
          <a:p>
            <a:pPr marL="342900" marR="0" lvl="0"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Changed cleanup action level from 1000 ppm to 400 ppm lead in soil for:</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residential properties,</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lang="en-US" sz="3200" dirty="0">
                <a:solidFill>
                  <a:srgbClr val="000000"/>
                </a:solidFill>
                <a:latin typeface="Arimo"/>
              </a:rPr>
              <a:t>R</a:t>
            </a:r>
            <a:r>
              <a:rPr kumimoji="0" lang="en-US" sz="3200" b="0" i="0" u="none" strike="noStrike" kern="1200" cap="none" spc="0" normalizeH="0" baseline="0" noProof="0" dirty="0" err="1">
                <a:ln>
                  <a:noFill/>
                </a:ln>
                <a:solidFill>
                  <a:srgbClr val="000000"/>
                </a:solidFill>
                <a:effectLst/>
                <a:uLnTx/>
                <a:uFillTx/>
                <a:latin typeface="Arimo"/>
                <a:ea typeface="+mn-ea"/>
                <a:cs typeface="+mn-cs"/>
              </a:rPr>
              <a:t>oads</a:t>
            </a:r>
            <a:r>
              <a:rPr kumimoji="0" lang="en-US" sz="3200" b="0" i="0" u="none" strike="noStrike" kern="1200" cap="none" spc="0" normalizeH="0" baseline="0" noProof="0" dirty="0">
                <a:ln>
                  <a:noFill/>
                </a:ln>
                <a:solidFill>
                  <a:srgbClr val="000000"/>
                </a:solidFill>
                <a:effectLst/>
                <a:uLnTx/>
                <a:uFillTx/>
                <a:latin typeface="Arimo"/>
                <a:ea typeface="+mn-ea"/>
                <a:cs typeface="+mn-cs"/>
              </a:rPr>
              <a:t>, alleys and Railroad Right of Ways,</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lang="en-US" sz="3200" dirty="0">
                <a:solidFill>
                  <a:srgbClr val="000000"/>
                </a:solidFill>
                <a:latin typeface="Arimo"/>
              </a:rPr>
              <a:t>Drainages, Floodplains and Irrigation Ditches.</a:t>
            </a:r>
          </a:p>
          <a:p>
            <a:pPr marR="0" lvl="1" algn="l" defTabSz="914400" rtl="0" eaLnBrk="1" fontAlgn="auto" latinLnBrk="0" hangingPunct="1">
              <a:lnSpc>
                <a:spcPts val="4480"/>
              </a:lnSpc>
              <a:spcBef>
                <a:spcPts val="0"/>
              </a:spcBef>
              <a:spcAft>
                <a:spcPts val="0"/>
              </a:spcAft>
              <a:buClrTx/>
              <a:buSzTx/>
              <a:tabLst/>
              <a:defRPr/>
            </a:pPr>
            <a:endParaRPr kumimoji="0" lang="en-US" sz="3200" b="0" i="0" u="none" strike="noStrike" kern="1200" cap="none" spc="0" normalizeH="0" baseline="0" noProof="0" dirty="0">
              <a:ln>
                <a:noFill/>
              </a:ln>
              <a:solidFill>
                <a:srgbClr val="000000"/>
              </a:solidFill>
              <a:effectLst/>
              <a:uLnTx/>
              <a:uFillTx/>
              <a:latin typeface="Arimo"/>
              <a:ea typeface="+mn-ea"/>
              <a:cs typeface="+mn-cs"/>
            </a:endParaRPr>
          </a:p>
          <a:p>
            <a:pPr marL="342900" marR="0" lvl="0"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Updated definitions</a:t>
            </a:r>
          </a:p>
          <a:p>
            <a:pPr marL="914400" lvl="1" indent="-457200">
              <a:lnSpc>
                <a:spcPts val="4480"/>
              </a:lnSpc>
              <a:buFont typeface="Arial" panose="020B0604020202020204" pitchFamily="34" charset="0"/>
              <a:buChar char="•"/>
            </a:pPr>
            <a:endParaRPr lang="en-US" sz="3200" dirty="0">
              <a:solidFill>
                <a:srgbClr val="000000"/>
              </a:solidFill>
              <a:latin typeface="Arimo"/>
            </a:endParaRPr>
          </a:p>
          <a:p>
            <a:pPr marL="914400" lvl="1" indent="-457200">
              <a:lnSpc>
                <a:spcPts val="4480"/>
              </a:lnSpc>
              <a:buFont typeface="Arial" panose="020B0604020202020204" pitchFamily="34" charset="0"/>
              <a:buChar char="•"/>
            </a:pPr>
            <a:endParaRPr lang="en-US" sz="3200" dirty="0">
              <a:solidFill>
                <a:srgbClr val="000000"/>
              </a:solidFill>
              <a:latin typeface="Arimo"/>
            </a:endParaRPr>
          </a:p>
        </p:txBody>
      </p:sp>
      <p:sp>
        <p:nvSpPr>
          <p:cNvPr id="9" name="TextBox 2">
            <a:extLst>
              <a:ext uri="{FF2B5EF4-FFF2-40B4-BE49-F238E27FC236}">
                <a16:creationId xmlns:a16="http://schemas.microsoft.com/office/drawing/2014/main" id="{690EFE1F-7358-0E93-684D-958F6AB4A881}"/>
              </a:ext>
            </a:extLst>
          </p:cNvPr>
          <p:cNvSpPr txBox="1"/>
          <p:nvPr/>
        </p:nvSpPr>
        <p:spPr>
          <a:xfrm>
            <a:off x="2802681" y="452825"/>
            <a:ext cx="13122722" cy="2206566"/>
          </a:xfrm>
          <a:prstGeom prst="rect">
            <a:avLst/>
          </a:prstGeom>
        </p:spPr>
        <p:txBody>
          <a:bodyPr wrap="square" lIns="0" tIns="0" rIns="0" bIns="0" rtlCol="0" anchor="t">
            <a:spAutoFit/>
          </a:bodyPr>
          <a:lstStyle/>
          <a:p>
            <a:pPr>
              <a:lnSpc>
                <a:spcPts val="8959"/>
              </a:lnSpc>
            </a:pPr>
            <a:r>
              <a:rPr lang="en-US" sz="6399" dirty="0">
                <a:solidFill>
                  <a:srgbClr val="000000"/>
                </a:solidFill>
                <a:latin typeface="Arimo Bold"/>
              </a:rPr>
              <a:t>Proposed Changes to the Soil Displacement Regulations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67891" y="3217459"/>
            <a:ext cx="10182819" cy="1018281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5CA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4"/>
          <p:cNvSpPr txBox="1"/>
          <p:nvPr/>
        </p:nvSpPr>
        <p:spPr>
          <a:xfrm>
            <a:off x="609600" y="3131734"/>
            <a:ext cx="7696200" cy="3988721"/>
          </a:xfrm>
          <a:prstGeom prst="rect">
            <a:avLst/>
          </a:prstGeom>
        </p:spPr>
        <p:txBody>
          <a:bodyPr wrap="square" lIns="0" tIns="0" rIns="0" bIns="0" rtlCol="0" anchor="t">
            <a:spAutoFit/>
          </a:bodyPr>
          <a:lstStyle/>
          <a:p>
            <a:pPr marL="859791" marR="0" lvl="1" indent="-514350" algn="l" defTabSz="914400" rtl="0" eaLnBrk="1" fontAlgn="auto" latinLnBrk="0" hangingPunct="1">
              <a:lnSpc>
                <a:spcPts val="448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Open 30 Day Public Comment Period</a:t>
            </a:r>
          </a:p>
          <a:p>
            <a:pPr marL="859791" marR="0" lvl="1" indent="-514350" algn="l" defTabSz="914400" rtl="0" eaLnBrk="1" fontAlgn="auto" latinLnBrk="0" hangingPunct="1">
              <a:lnSpc>
                <a:spcPts val="4480"/>
              </a:lnSpc>
              <a:spcBef>
                <a:spcPts val="0"/>
              </a:spcBef>
              <a:spcAft>
                <a:spcPts val="0"/>
              </a:spcAft>
              <a:buClrTx/>
              <a:buSzTx/>
              <a:buFont typeface="+mj-lt"/>
              <a:buAutoNum type="arabicPeriod"/>
              <a:tabLst/>
              <a:defRPr/>
            </a:pPr>
            <a:r>
              <a:rPr lang="en-US" sz="3200" dirty="0">
                <a:solidFill>
                  <a:srgbClr val="000000"/>
                </a:solidFill>
                <a:latin typeface="Arimo"/>
              </a:rPr>
              <a:t>Public Hearing at the June Board of Health Meeting</a:t>
            </a:r>
          </a:p>
          <a:p>
            <a:pPr marL="859791" marR="0" lvl="1" indent="-514350" algn="l" defTabSz="914400" rtl="0" eaLnBrk="1" fontAlgn="auto" latinLnBrk="0" hangingPunct="1">
              <a:lnSpc>
                <a:spcPts val="448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Board of Health votes to recommend for approval changes to regulation</a:t>
            </a:r>
          </a:p>
          <a:p>
            <a:pPr marL="859791" marR="0" lvl="1" indent="-514350" algn="l" defTabSz="914400" rtl="0" eaLnBrk="1" fontAlgn="auto" latinLnBrk="0" hangingPunct="1">
              <a:lnSpc>
                <a:spcPts val="448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Local Governing Body votes to approve changes to the regulation</a:t>
            </a:r>
          </a:p>
        </p:txBody>
      </p:sp>
      <p:sp>
        <p:nvSpPr>
          <p:cNvPr id="5" name="TextBox 5"/>
          <p:cNvSpPr txBox="1"/>
          <p:nvPr/>
        </p:nvSpPr>
        <p:spPr>
          <a:xfrm>
            <a:off x="1219200" y="1044526"/>
            <a:ext cx="12968749" cy="1052404"/>
          </a:xfrm>
          <a:prstGeom prst="rect">
            <a:avLst/>
          </a:prstGeom>
        </p:spPr>
        <p:txBody>
          <a:bodyPr lIns="0" tIns="0" rIns="0" bIns="0" rtlCol="0" anchor="t">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00000"/>
                </a:solidFill>
                <a:effectLst/>
                <a:uLnTx/>
                <a:uFillTx/>
                <a:latin typeface="Arimo Bold"/>
                <a:ea typeface="+mn-ea"/>
                <a:cs typeface="+mn-cs"/>
              </a:rPr>
              <a:t>Next Steps</a:t>
            </a:r>
          </a:p>
        </p:txBody>
      </p:sp>
      <p:pic>
        <p:nvPicPr>
          <p:cNvPr id="6" name="Picture 6"/>
          <p:cNvPicPr>
            <a:picLocks noChangeAspect="1"/>
          </p:cNvPicPr>
          <p:nvPr/>
        </p:nvPicPr>
        <p:blipFill>
          <a:blip r:embed="rId3"/>
          <a:srcRect/>
          <a:stretch>
            <a:fillRect/>
          </a:stretch>
        </p:blipFill>
        <p:spPr>
          <a:xfrm>
            <a:off x="1028700" y="8039100"/>
            <a:ext cx="2390590" cy="1219200"/>
          </a:xfrm>
          <a:prstGeom prst="rect">
            <a:avLst/>
          </a:prstGeom>
        </p:spPr>
      </p:pic>
      <p:pic>
        <p:nvPicPr>
          <p:cNvPr id="8" name="Picture 7">
            <a:extLst>
              <a:ext uri="{FF2B5EF4-FFF2-40B4-BE49-F238E27FC236}">
                <a16:creationId xmlns:a16="http://schemas.microsoft.com/office/drawing/2014/main" id="{90F29B4A-1C11-1A80-4E19-28381FD40CA1}"/>
              </a:ext>
            </a:extLst>
          </p:cNvPr>
          <p:cNvPicPr>
            <a:picLocks noChangeAspect="1"/>
          </p:cNvPicPr>
          <p:nvPr/>
        </p:nvPicPr>
        <p:blipFill>
          <a:blip r:embed="rId4"/>
          <a:stretch>
            <a:fillRect/>
          </a:stretch>
        </p:blipFill>
        <p:spPr>
          <a:xfrm>
            <a:off x="8534400" y="2400301"/>
            <a:ext cx="9569860" cy="57718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44939" y="2389794"/>
            <a:ext cx="8959874" cy="895987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AC3A"/>
            </a:solidFill>
          </p:spPr>
          <p:txBody>
            <a:bodyPr/>
            <a:lstStyle/>
            <a:p>
              <a:endParaRPr lang="en-US"/>
            </a:p>
          </p:txBody>
        </p:sp>
      </p:grpSp>
      <p:sp>
        <p:nvSpPr>
          <p:cNvPr id="4" name="TextBox 4"/>
          <p:cNvSpPr txBox="1"/>
          <p:nvPr/>
        </p:nvSpPr>
        <p:spPr>
          <a:xfrm>
            <a:off x="3581400" y="2706267"/>
            <a:ext cx="11993717" cy="1556516"/>
          </a:xfrm>
          <a:prstGeom prst="rect">
            <a:avLst/>
          </a:prstGeom>
        </p:spPr>
        <p:txBody>
          <a:bodyPr lIns="0" tIns="0" rIns="0" bIns="0" rtlCol="0" anchor="t">
            <a:spAutoFit/>
          </a:bodyPr>
          <a:lstStyle/>
          <a:p>
            <a:pPr algn="ctr">
              <a:lnSpc>
                <a:spcPts val="13302"/>
              </a:lnSpc>
              <a:spcBef>
                <a:spcPct val="0"/>
              </a:spcBef>
            </a:pPr>
            <a:r>
              <a:rPr lang="en-US" sz="9501" dirty="0">
                <a:solidFill>
                  <a:srgbClr val="000000"/>
                </a:solidFill>
                <a:latin typeface="Arimo Bold"/>
              </a:rPr>
              <a:t>Questions?</a:t>
            </a:r>
          </a:p>
        </p:txBody>
      </p:sp>
      <p:grpSp>
        <p:nvGrpSpPr>
          <p:cNvPr id="5" name="Group 5"/>
          <p:cNvGrpSpPr/>
          <p:nvPr/>
        </p:nvGrpSpPr>
        <p:grpSpPr>
          <a:xfrm>
            <a:off x="14982107" y="4008851"/>
            <a:ext cx="5884639" cy="588463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5CA2"/>
            </a:solidFill>
          </p:spPr>
          <p:txBody>
            <a:bodyPr/>
            <a:lstStyle/>
            <a:p>
              <a:endParaRPr lang="en-US"/>
            </a:p>
          </p:txBody>
        </p:sp>
      </p:grpSp>
      <p:pic>
        <p:nvPicPr>
          <p:cNvPr id="7" name="Picture 7"/>
          <p:cNvPicPr>
            <a:picLocks noChangeAspect="1"/>
          </p:cNvPicPr>
          <p:nvPr/>
        </p:nvPicPr>
        <p:blipFill>
          <a:blip r:embed="rId3"/>
          <a:srcRect/>
          <a:stretch>
            <a:fillRect/>
          </a:stretch>
        </p:blipFill>
        <p:spPr>
          <a:xfrm>
            <a:off x="6511941" y="4686300"/>
            <a:ext cx="3385804" cy="1726760"/>
          </a:xfrm>
          <a:prstGeom prst="rect">
            <a:avLst/>
          </a:prstGeom>
        </p:spPr>
      </p:pic>
      <p:pic>
        <p:nvPicPr>
          <p:cNvPr id="9" name="Picture 8" descr="A logo for a company&#10;&#10;Description automatically generated">
            <a:extLst>
              <a:ext uri="{FF2B5EF4-FFF2-40B4-BE49-F238E27FC236}">
                <a16:creationId xmlns:a16="http://schemas.microsoft.com/office/drawing/2014/main" id="{AE4ED130-F3E3-555F-EC91-ACEE9D15E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3158" y="4262783"/>
            <a:ext cx="3009900" cy="3009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76300"/>
            <a:ext cx="11072144" cy="1052404"/>
          </a:xfrm>
          <a:prstGeom prst="rect">
            <a:avLst/>
          </a:prstGeom>
        </p:spPr>
        <p:txBody>
          <a:bodyPr lIns="0" tIns="0" rIns="0" bIns="0" rtlCol="0" anchor="t">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00000"/>
                </a:solidFill>
                <a:effectLst/>
                <a:uLnTx/>
                <a:uFillTx/>
                <a:latin typeface="Arimo Bold"/>
                <a:ea typeface="+mn-ea"/>
                <a:cs typeface="+mn-cs"/>
              </a:rPr>
              <a:t>What is a Superfund Site?</a:t>
            </a:r>
          </a:p>
        </p:txBody>
      </p:sp>
      <p:grpSp>
        <p:nvGrpSpPr>
          <p:cNvPr id="3" name="Group 3"/>
          <p:cNvGrpSpPr/>
          <p:nvPr/>
        </p:nvGrpSpPr>
        <p:grpSpPr>
          <a:xfrm>
            <a:off x="13652423" y="6972300"/>
            <a:ext cx="5632604" cy="5657850"/>
            <a:chOff x="14167" y="0"/>
            <a:chExt cx="6321665"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5CA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028700" y="2620319"/>
            <a:ext cx="15201900" cy="5142883"/>
          </a:xfrm>
          <a:prstGeom prst="rect">
            <a:avLst/>
          </a:prstGeom>
        </p:spPr>
        <p:txBody>
          <a:bodyPr wrap="square" lIns="0" tIns="0" rIns="0" bIns="0" rtlCol="0" anchor="t">
            <a:spAutoFit/>
          </a:bodyPr>
          <a:lstStyle/>
          <a:p>
            <a:pPr marL="342900" marR="0" lvl="0"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Arimo"/>
                <a:ea typeface="+mn-ea"/>
                <a:cs typeface="+mn-cs"/>
              </a:rPr>
              <a:t>CERCLA: Comprehensive Environmental Response, Compensation, and Liability Act</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mo"/>
                <a:ea typeface="+mn-ea"/>
                <a:cs typeface="+mn-cs"/>
              </a:rPr>
              <a:t>Informally called Superfund. </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mo"/>
                <a:ea typeface="+mn-ea"/>
                <a:cs typeface="+mn-cs"/>
              </a:rPr>
              <a:t>Allows EPA to clean up contaminated sites.</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mo"/>
                <a:ea typeface="+mn-ea"/>
                <a:cs typeface="+mn-cs"/>
              </a:rPr>
              <a:t>Forces the parties responsible for the contamination to either perform cleanups or reimburse the government for EPA-led cleanup work.</a:t>
            </a:r>
          </a:p>
          <a:p>
            <a:pPr marL="457200" marR="0" lvl="1" indent="0" algn="l" defTabSz="914400" rtl="0" eaLnBrk="1" fontAlgn="auto" latinLnBrk="0" hangingPunct="1">
              <a:lnSpc>
                <a:spcPts val="448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mo"/>
              <a:ea typeface="+mn-ea"/>
              <a:cs typeface="+mn-cs"/>
            </a:endParaRPr>
          </a:p>
          <a:p>
            <a:pPr marL="342900" marR="0" lvl="0"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Arimo"/>
                <a:ea typeface="+mn-ea"/>
                <a:cs typeface="+mn-cs"/>
              </a:rPr>
              <a:t>When there is no viable responsible party, Superfund gives EPA the funds and authority to clean up contaminated sites.</a:t>
            </a:r>
          </a:p>
        </p:txBody>
      </p:sp>
      <p:pic>
        <p:nvPicPr>
          <p:cNvPr id="6" name="Picture 6"/>
          <p:cNvPicPr>
            <a:picLocks noChangeAspect="1"/>
          </p:cNvPicPr>
          <p:nvPr/>
        </p:nvPicPr>
        <p:blipFill>
          <a:blip r:embed="rId3"/>
          <a:srcRect/>
          <a:stretch>
            <a:fillRect/>
          </a:stretch>
        </p:blipFill>
        <p:spPr>
          <a:xfrm>
            <a:off x="14706601" y="625263"/>
            <a:ext cx="2369902" cy="12086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41A3A548-C753-1F3E-6492-0F645F8565ED}"/>
              </a:ext>
            </a:extLst>
          </p:cNvPr>
          <p:cNvGrpSpPr/>
          <p:nvPr/>
        </p:nvGrpSpPr>
        <p:grpSpPr>
          <a:xfrm>
            <a:off x="-757424" y="4076700"/>
            <a:ext cx="8662810" cy="8569026"/>
            <a:chOff x="14167" y="0"/>
            <a:chExt cx="6321665" cy="6350000"/>
          </a:xfrm>
        </p:grpSpPr>
        <p:sp>
          <p:nvSpPr>
            <p:cNvPr id="18" name="Freeform 3">
              <a:extLst>
                <a:ext uri="{FF2B5EF4-FFF2-40B4-BE49-F238E27FC236}">
                  <a16:creationId xmlns:a16="http://schemas.microsoft.com/office/drawing/2014/main" id="{5F3B6A9F-2938-EB2C-899B-D3C616D7A2B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DD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1028700" y="876300"/>
            <a:ext cx="8295439" cy="1052404"/>
          </a:xfrm>
          <a:prstGeom prst="rect">
            <a:avLst/>
          </a:prstGeom>
        </p:spPr>
        <p:txBody>
          <a:bodyPr lIns="0" tIns="0" rIns="0" bIns="0" rtlCol="0" anchor="t">
            <a:spAutoFit/>
          </a:bodyPr>
          <a:lstStyle/>
          <a:p>
            <a:pPr marL="0" marR="0" lvl="0" indent="0" algn="l" defTabSz="914400" rtl="0" eaLnBrk="1" fontAlgn="auto" latinLnBrk="0" hangingPunct="1">
              <a:lnSpc>
                <a:spcPts val="8959"/>
              </a:lnSpc>
              <a:spcBef>
                <a:spcPts val="0"/>
              </a:spcBef>
              <a:spcAft>
                <a:spcPts val="0"/>
              </a:spcAft>
              <a:buClrTx/>
              <a:buSzTx/>
              <a:buFontTx/>
              <a:buNone/>
              <a:tabLst/>
              <a:defRPr/>
            </a:pPr>
            <a:r>
              <a:rPr kumimoji="0" lang="en-US" sz="6399"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History of Site</a:t>
            </a:r>
          </a:p>
        </p:txBody>
      </p:sp>
      <p:sp>
        <p:nvSpPr>
          <p:cNvPr id="11" name="TextBox 5">
            <a:extLst>
              <a:ext uri="{FF2B5EF4-FFF2-40B4-BE49-F238E27FC236}">
                <a16:creationId xmlns:a16="http://schemas.microsoft.com/office/drawing/2014/main" id="{E1394535-C6AC-D253-2E05-9FF6B5558346}"/>
              </a:ext>
            </a:extLst>
          </p:cNvPr>
          <p:cNvSpPr txBox="1"/>
          <p:nvPr/>
        </p:nvSpPr>
        <p:spPr>
          <a:xfrm>
            <a:off x="876300" y="2281727"/>
            <a:ext cx="10553700" cy="2834559"/>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140-acre ASARCO Lead and Zinc Smelter operated for over 100 years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Areal deposition of lead, arsenic and other heavy metals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Soil and water contamination</a:t>
            </a:r>
          </a:p>
        </p:txBody>
      </p:sp>
      <p:pic>
        <p:nvPicPr>
          <p:cNvPr id="12" name="Picture 11">
            <a:extLst>
              <a:ext uri="{FF2B5EF4-FFF2-40B4-BE49-F238E27FC236}">
                <a16:creationId xmlns:a16="http://schemas.microsoft.com/office/drawing/2014/main" id="{3A85C532-F312-868B-0DE4-56E4C1949D13}"/>
              </a:ext>
            </a:extLst>
          </p:cNvPr>
          <p:cNvPicPr>
            <a:picLocks noChangeAspect="1"/>
          </p:cNvPicPr>
          <p:nvPr/>
        </p:nvPicPr>
        <p:blipFill>
          <a:blip r:embed="rId3"/>
          <a:stretch>
            <a:fillRect/>
          </a:stretch>
        </p:blipFill>
        <p:spPr>
          <a:xfrm>
            <a:off x="11430000" y="353390"/>
            <a:ext cx="6553200" cy="4409110"/>
          </a:xfrm>
          <a:prstGeom prst="rect">
            <a:avLst/>
          </a:prstGeom>
        </p:spPr>
      </p:pic>
      <p:pic>
        <p:nvPicPr>
          <p:cNvPr id="13" name="Picture 12">
            <a:extLst>
              <a:ext uri="{FF2B5EF4-FFF2-40B4-BE49-F238E27FC236}">
                <a16:creationId xmlns:a16="http://schemas.microsoft.com/office/drawing/2014/main" id="{016E16F8-DF49-86A5-61CB-AA092BA3F886}"/>
              </a:ext>
            </a:extLst>
          </p:cNvPr>
          <p:cNvPicPr>
            <a:picLocks noChangeAspect="1"/>
          </p:cNvPicPr>
          <p:nvPr/>
        </p:nvPicPr>
        <p:blipFill>
          <a:blip r:embed="rId4"/>
          <a:stretch>
            <a:fillRect/>
          </a:stretch>
        </p:blipFill>
        <p:spPr>
          <a:xfrm>
            <a:off x="10994085" y="5359607"/>
            <a:ext cx="6989115" cy="4736893"/>
          </a:xfrm>
          <a:prstGeom prst="rect">
            <a:avLst/>
          </a:prstGeom>
        </p:spPr>
      </p:pic>
      <p:pic>
        <p:nvPicPr>
          <p:cNvPr id="15" name="Picture 14">
            <a:extLst>
              <a:ext uri="{FF2B5EF4-FFF2-40B4-BE49-F238E27FC236}">
                <a16:creationId xmlns:a16="http://schemas.microsoft.com/office/drawing/2014/main" id="{46286543-623C-28A4-E2FB-C25FAD9E4427}"/>
              </a:ext>
            </a:extLst>
          </p:cNvPr>
          <p:cNvPicPr>
            <a:picLocks noChangeAspect="1"/>
          </p:cNvPicPr>
          <p:nvPr/>
        </p:nvPicPr>
        <p:blipFill>
          <a:blip r:embed="rId5"/>
          <a:stretch>
            <a:fillRect/>
          </a:stretch>
        </p:blipFill>
        <p:spPr>
          <a:xfrm>
            <a:off x="4191000" y="5359607"/>
            <a:ext cx="6495916" cy="4876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1666" y="486482"/>
            <a:ext cx="16351934" cy="2206566"/>
          </a:xfrm>
          <a:prstGeom prst="rect">
            <a:avLst/>
          </a:prstGeom>
        </p:spPr>
        <p:txBody>
          <a:bodyPr wrap="square" lIns="0" tIns="0" rIns="0" bIns="0" rtlCol="0" anchor="t">
            <a:spAutoFit/>
          </a:bodyPr>
          <a:lstStyle/>
          <a:p>
            <a:pPr>
              <a:lnSpc>
                <a:spcPts val="8959"/>
              </a:lnSpc>
              <a:spcBef>
                <a:spcPct val="0"/>
              </a:spcBef>
            </a:pPr>
            <a:r>
              <a:rPr lang="en-US" sz="6399" dirty="0">
                <a:solidFill>
                  <a:srgbClr val="000000"/>
                </a:solidFill>
                <a:latin typeface="Arimo Bold"/>
              </a:rPr>
              <a:t>Public Health and Industrial Activity Timelines</a:t>
            </a:r>
          </a:p>
        </p:txBody>
      </p:sp>
      <p:grpSp>
        <p:nvGrpSpPr>
          <p:cNvPr id="3" name="Group 3"/>
          <p:cNvGrpSpPr/>
          <p:nvPr/>
        </p:nvGrpSpPr>
        <p:grpSpPr>
          <a:xfrm>
            <a:off x="14430375" y="7458075"/>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5CA2"/>
            </a:solidFill>
          </p:spPr>
          <p:txBody>
            <a:bodyPr/>
            <a:lstStyle/>
            <a:p>
              <a:endParaRPr lang="en-US"/>
            </a:p>
          </p:txBody>
        </p:sp>
      </p:grpSp>
      <p:sp>
        <p:nvSpPr>
          <p:cNvPr id="5" name="TextBox 5"/>
          <p:cNvSpPr txBox="1"/>
          <p:nvPr/>
        </p:nvSpPr>
        <p:spPr>
          <a:xfrm>
            <a:off x="1057952" y="2870765"/>
            <a:ext cx="15887700" cy="2257477"/>
          </a:xfrm>
          <a:prstGeom prst="rect">
            <a:avLst/>
          </a:prstGeom>
        </p:spPr>
        <p:txBody>
          <a:bodyPr wrap="square" lIns="0" tIns="0" rIns="0" bIns="0" rtlCol="0" anchor="t">
            <a:spAutoFit/>
          </a:bodyPr>
          <a:lstStyle/>
          <a:p>
            <a:pPr marL="457200" indent="-457200">
              <a:lnSpc>
                <a:spcPts val="4480"/>
              </a:lnSpc>
              <a:buFont typeface="Arial" panose="020B0604020202020204" pitchFamily="34" charset="0"/>
              <a:buChar char="•"/>
            </a:pPr>
            <a:r>
              <a:rPr lang="en-US" sz="3200" dirty="0">
                <a:solidFill>
                  <a:srgbClr val="000000"/>
                </a:solidFill>
                <a:latin typeface="Arimo"/>
              </a:rPr>
              <a:t>Residential yard cleanup in the 1990’s and early 2000’s</a:t>
            </a:r>
          </a:p>
          <a:p>
            <a:pPr marL="457200" indent="-457200">
              <a:lnSpc>
                <a:spcPts val="4480"/>
              </a:lnSpc>
              <a:buFont typeface="Arial" panose="020B0604020202020204" pitchFamily="34" charset="0"/>
              <a:buChar char="•"/>
            </a:pPr>
            <a:r>
              <a:rPr lang="en-US" sz="3200" dirty="0">
                <a:solidFill>
                  <a:srgbClr val="000000"/>
                </a:solidFill>
                <a:latin typeface="Arimo"/>
              </a:rPr>
              <a:t>Institutional Controls in place to prevent further contamination-2012.</a:t>
            </a:r>
          </a:p>
          <a:p>
            <a:pPr marL="457200" indent="-457200">
              <a:lnSpc>
                <a:spcPts val="4480"/>
              </a:lnSpc>
              <a:buFont typeface="Arial" panose="020B0604020202020204" pitchFamily="34" charset="0"/>
              <a:buChar char="•"/>
            </a:pPr>
            <a:r>
              <a:rPr lang="en-US" sz="3200" dirty="0">
                <a:solidFill>
                  <a:srgbClr val="000000"/>
                </a:solidFill>
                <a:latin typeface="Arimo"/>
              </a:rPr>
              <a:t>Soils ordinance for displacement of soils in the IC Boundary</a:t>
            </a:r>
          </a:p>
          <a:p>
            <a:pPr marL="914400" lvl="1" indent="-457200">
              <a:lnSpc>
                <a:spcPts val="4480"/>
              </a:lnSpc>
              <a:buFont typeface="Arial" panose="020B0604020202020204" pitchFamily="34" charset="0"/>
              <a:buChar char="•"/>
            </a:pPr>
            <a:endParaRPr lang="en-US" sz="3200" dirty="0">
              <a:solidFill>
                <a:srgbClr val="000000"/>
              </a:solidFill>
              <a:latin typeface="Arimo"/>
            </a:endParaRPr>
          </a:p>
        </p:txBody>
      </p:sp>
      <p:pic>
        <p:nvPicPr>
          <p:cNvPr id="9" name="Picture 8">
            <a:extLst>
              <a:ext uri="{FF2B5EF4-FFF2-40B4-BE49-F238E27FC236}">
                <a16:creationId xmlns:a16="http://schemas.microsoft.com/office/drawing/2014/main" id="{817542B6-5945-4817-F0BB-7A2B2FC4CAFE}"/>
              </a:ext>
            </a:extLst>
          </p:cNvPr>
          <p:cNvPicPr>
            <a:picLocks noChangeAspect="1"/>
          </p:cNvPicPr>
          <p:nvPr/>
        </p:nvPicPr>
        <p:blipFill>
          <a:blip r:embed="rId3"/>
          <a:stretch>
            <a:fillRect/>
          </a:stretch>
        </p:blipFill>
        <p:spPr>
          <a:xfrm>
            <a:off x="1828800" y="4991100"/>
            <a:ext cx="12313334" cy="4506658"/>
          </a:xfrm>
          <a:prstGeom prst="rect">
            <a:avLst/>
          </a:prstGeom>
          <a:ln w="38100">
            <a:solidFill>
              <a:schemeClr val="accent3">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ogo for a company&#10;&#10;Description automatically generated">
            <a:extLst>
              <a:ext uri="{FF2B5EF4-FFF2-40B4-BE49-F238E27FC236}">
                <a16:creationId xmlns:a16="http://schemas.microsoft.com/office/drawing/2014/main" id="{8DA98D86-77C7-837C-E9D8-5E983FF3A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726" y="2418570"/>
            <a:ext cx="7110571" cy="7110571"/>
          </a:xfrm>
          <a:prstGeom prst="rect">
            <a:avLst/>
          </a:prstGeom>
        </p:spPr>
      </p:pic>
      <p:grpSp>
        <p:nvGrpSpPr>
          <p:cNvPr id="2" name="Group 2"/>
          <p:cNvGrpSpPr/>
          <p:nvPr/>
        </p:nvGrpSpPr>
        <p:grpSpPr>
          <a:xfrm>
            <a:off x="-2343940" y="1989548"/>
            <a:ext cx="12526666" cy="13209658"/>
            <a:chOff x="14167" y="0"/>
            <a:chExt cx="6321665"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DD8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 name="TextBox 4"/>
          <p:cNvSpPr txBox="1"/>
          <p:nvPr/>
        </p:nvSpPr>
        <p:spPr>
          <a:xfrm>
            <a:off x="1028700" y="876300"/>
            <a:ext cx="16497300" cy="2206566"/>
          </a:xfrm>
          <a:prstGeom prst="rect">
            <a:avLst/>
          </a:prstGeom>
        </p:spPr>
        <p:txBody>
          <a:bodyPr wrap="square" lIns="0" tIns="0" rIns="0" bIns="0" rtlCol="0" anchor="t">
            <a:spAutoFit/>
          </a:bodyPr>
          <a:lstStyle/>
          <a:p>
            <a:pPr marL="0" marR="0" lvl="0" indent="0" algn="ctr"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00000"/>
                </a:solidFill>
                <a:effectLst/>
                <a:uLnTx/>
                <a:uFillTx/>
                <a:latin typeface="Arimo Bold"/>
                <a:ea typeface="+mn-ea"/>
                <a:cs typeface="+mn-cs"/>
              </a:rPr>
              <a:t>Lead Education and Assistance Program (LEAP)</a:t>
            </a:r>
          </a:p>
        </p:txBody>
      </p:sp>
      <p:sp>
        <p:nvSpPr>
          <p:cNvPr id="6" name="TextBox 6"/>
          <p:cNvSpPr txBox="1"/>
          <p:nvPr/>
        </p:nvSpPr>
        <p:spPr>
          <a:xfrm>
            <a:off x="2057400" y="3082866"/>
            <a:ext cx="3314700" cy="537904"/>
          </a:xfrm>
          <a:prstGeom prst="rect">
            <a:avLst/>
          </a:prstGeom>
        </p:spPr>
        <p:txBody>
          <a:bodyPr wrap="square"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mo Bold"/>
                <a:ea typeface="+mn-ea"/>
                <a:cs typeface="+mn-cs"/>
              </a:rPr>
              <a:t>Our Services:</a:t>
            </a:r>
          </a:p>
        </p:txBody>
      </p:sp>
      <p:pic>
        <p:nvPicPr>
          <p:cNvPr id="9" name="Picture 9"/>
          <p:cNvPicPr>
            <a:picLocks noChangeAspect="1"/>
          </p:cNvPicPr>
          <p:nvPr/>
        </p:nvPicPr>
        <p:blipFill>
          <a:blip r:embed="rId4"/>
          <a:srcRect/>
          <a:stretch>
            <a:fillRect/>
          </a:stretch>
        </p:blipFill>
        <p:spPr>
          <a:xfrm>
            <a:off x="15525401" y="9158304"/>
            <a:ext cx="1691805" cy="862820"/>
          </a:xfrm>
          <a:prstGeom prst="rect">
            <a:avLst/>
          </a:prstGeom>
        </p:spPr>
      </p:pic>
      <p:sp>
        <p:nvSpPr>
          <p:cNvPr id="14" name="TextBox 13">
            <a:extLst>
              <a:ext uri="{FF2B5EF4-FFF2-40B4-BE49-F238E27FC236}">
                <a16:creationId xmlns:a16="http://schemas.microsoft.com/office/drawing/2014/main" id="{3BEA06A6-1883-36BA-0767-D865A3D4F2D8}"/>
              </a:ext>
            </a:extLst>
          </p:cNvPr>
          <p:cNvSpPr txBox="1"/>
          <p:nvPr/>
        </p:nvSpPr>
        <p:spPr>
          <a:xfrm>
            <a:off x="1524000" y="3866917"/>
            <a:ext cx="7162800" cy="501675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Education and resources on lead-safe practices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Implement and administer institutional controls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Administer the Regulations Governing Soil Displacement and Disposal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Conduct residential environmental assessments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Provide information on the status of clean-up and sampling 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ogo for a company&#10;&#10;Description automatically generated">
            <a:extLst>
              <a:ext uri="{FF2B5EF4-FFF2-40B4-BE49-F238E27FC236}">
                <a16:creationId xmlns:a16="http://schemas.microsoft.com/office/drawing/2014/main" id="{506C3F01-83C5-C6D6-92DD-3775A2591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9116" y="3339428"/>
            <a:ext cx="3904555" cy="3904555"/>
          </a:xfrm>
          <a:prstGeom prst="rect">
            <a:avLst/>
          </a:prstGeom>
        </p:spPr>
      </p:pic>
      <p:grpSp>
        <p:nvGrpSpPr>
          <p:cNvPr id="2" name="Group 2"/>
          <p:cNvGrpSpPr/>
          <p:nvPr/>
        </p:nvGrpSpPr>
        <p:grpSpPr>
          <a:xfrm>
            <a:off x="473208" y="6906068"/>
            <a:ext cx="17341244" cy="2999541"/>
            <a:chOff x="0" y="0"/>
            <a:chExt cx="5866050" cy="1014660"/>
          </a:xfrm>
        </p:grpSpPr>
        <p:sp>
          <p:nvSpPr>
            <p:cNvPr id="3" name="Freeform 3"/>
            <p:cNvSpPr/>
            <p:nvPr/>
          </p:nvSpPr>
          <p:spPr>
            <a:xfrm>
              <a:off x="0" y="0"/>
              <a:ext cx="5866050" cy="1014660"/>
            </a:xfrm>
            <a:custGeom>
              <a:avLst/>
              <a:gdLst/>
              <a:ahLst/>
              <a:cxnLst/>
              <a:rect l="l" t="t" r="r" b="b"/>
              <a:pathLst>
                <a:path w="5866050" h="1014660">
                  <a:moveTo>
                    <a:pt x="0" y="0"/>
                  </a:moveTo>
                  <a:lnTo>
                    <a:pt x="5866050" y="0"/>
                  </a:lnTo>
                  <a:lnTo>
                    <a:pt x="5866050" y="1014660"/>
                  </a:lnTo>
                  <a:lnTo>
                    <a:pt x="0" y="101466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4"/>
          <p:cNvGrpSpPr/>
          <p:nvPr/>
        </p:nvGrpSpPr>
        <p:grpSpPr>
          <a:xfrm>
            <a:off x="1028700" y="8267700"/>
            <a:ext cx="16670684" cy="1526994"/>
            <a:chOff x="0" y="0"/>
            <a:chExt cx="22227578" cy="3703616"/>
          </a:xfrm>
        </p:grpSpPr>
        <p:pic>
          <p:nvPicPr>
            <p:cNvPr id="5" name="Picture 5"/>
            <p:cNvPicPr>
              <a:picLocks noChangeAspect="1"/>
            </p:cNvPicPr>
            <p:nvPr/>
          </p:nvPicPr>
          <p:blipFill>
            <a:blip r:embed="rId4"/>
            <a:srcRect t="28621" b="28621"/>
            <a:stretch>
              <a:fillRect/>
            </a:stretch>
          </p:blipFill>
          <p:spPr>
            <a:xfrm>
              <a:off x="0" y="0"/>
              <a:ext cx="22227578" cy="3703616"/>
            </a:xfrm>
            <a:prstGeom prst="rect">
              <a:avLst/>
            </a:prstGeom>
          </p:spPr>
        </p:pic>
      </p:grpSp>
      <p:grpSp>
        <p:nvGrpSpPr>
          <p:cNvPr id="6" name="Group 6"/>
          <p:cNvGrpSpPr/>
          <p:nvPr/>
        </p:nvGrpSpPr>
        <p:grpSpPr>
          <a:xfrm>
            <a:off x="-2087679" y="-1586923"/>
            <a:ext cx="4348917" cy="434891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5CA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Picture 11"/>
          <p:cNvPicPr>
            <a:picLocks noChangeAspect="1"/>
          </p:cNvPicPr>
          <p:nvPr/>
        </p:nvPicPr>
        <p:blipFill>
          <a:blip r:embed="rId5"/>
          <a:srcRect/>
          <a:stretch>
            <a:fillRect/>
          </a:stretch>
        </p:blipFill>
        <p:spPr>
          <a:xfrm>
            <a:off x="14413119" y="1769262"/>
            <a:ext cx="3376548" cy="1722038"/>
          </a:xfrm>
          <a:prstGeom prst="rect">
            <a:avLst/>
          </a:prstGeom>
        </p:spPr>
      </p:pic>
      <p:sp>
        <p:nvSpPr>
          <p:cNvPr id="13" name="TextBox 7">
            <a:extLst>
              <a:ext uri="{FF2B5EF4-FFF2-40B4-BE49-F238E27FC236}">
                <a16:creationId xmlns:a16="http://schemas.microsoft.com/office/drawing/2014/main" id="{5BAB0E9A-FF4B-2073-34A9-96971B6462DD}"/>
              </a:ext>
            </a:extLst>
          </p:cNvPr>
          <p:cNvSpPr txBox="1"/>
          <p:nvPr/>
        </p:nvSpPr>
        <p:spPr>
          <a:xfrm>
            <a:off x="473208" y="3070715"/>
            <a:ext cx="14309591" cy="6874126"/>
          </a:xfrm>
          <a:prstGeom prst="rect">
            <a:avLst/>
          </a:prstGeom>
        </p:spPr>
        <p:txBody>
          <a:bodyPr wrap="square" lIns="0" tIns="0" rIns="0" bIns="0" rtlCol="0" anchor="t">
            <a:spAutoFit/>
          </a:bodyPr>
          <a:lstStyle/>
          <a:p>
            <a:pPr marL="914400" marR="0" lvl="1"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50-2-116 (2): Local boards of health may:</a:t>
            </a:r>
          </a:p>
          <a:p>
            <a:pPr marL="1484313" marR="0" lvl="1" algn="l" defTabSz="914400" rtl="0" eaLnBrk="1" fontAlgn="auto" latinLnBrk="0" hangingPunct="1">
              <a:lnSpc>
                <a:spcPts val="4480"/>
              </a:lnSpc>
              <a:spcBef>
                <a:spcPts val="0"/>
              </a:spcBef>
              <a:spcAft>
                <a:spcPts val="0"/>
              </a:spcAft>
              <a:buClrTx/>
              <a:buSzTx/>
              <a:tabLst/>
              <a:defRPr/>
            </a:pPr>
            <a:r>
              <a:rPr lang="en-US" sz="3200" dirty="0">
                <a:solidFill>
                  <a:srgbClr val="000000"/>
                </a:solidFill>
                <a:latin typeface="Arimo"/>
              </a:rPr>
              <a:t>(c) </a:t>
            </a:r>
            <a:r>
              <a:rPr kumimoji="0" lang="en-US" sz="3200" b="0" i="0" u="none" strike="noStrike" kern="1200" cap="none" spc="0" normalizeH="0" baseline="0" noProof="0" dirty="0">
                <a:ln>
                  <a:noFill/>
                </a:ln>
                <a:solidFill>
                  <a:srgbClr val="000000"/>
                </a:solidFill>
                <a:effectLst/>
                <a:uLnTx/>
                <a:uFillTx/>
                <a:latin typeface="Arimo"/>
                <a:ea typeface="+mn-ea"/>
                <a:cs typeface="+mn-cs"/>
              </a:rPr>
              <a:t>propose for adoption by the local governing body regulations that do not conflict with 50-50-126 or rules adopted by the department:</a:t>
            </a:r>
          </a:p>
          <a:p>
            <a:pPr marL="1484313" marR="0" lvl="1" algn="l" defTabSz="914400" rtl="0" eaLnBrk="1" fontAlgn="auto" latinLnBrk="0" hangingPunct="1">
              <a:lnSpc>
                <a:spcPts val="4480"/>
              </a:lnSpc>
              <a:spcBef>
                <a:spcPts val="0"/>
              </a:spcBef>
              <a:spcAft>
                <a:spcPts val="0"/>
              </a:spcAft>
              <a:buClrTx/>
              <a:buSzTx/>
              <a:tabLst/>
              <a:defRPr/>
            </a:pPr>
            <a:r>
              <a:rPr kumimoji="0" lang="en-US" sz="3200" b="0" i="0" u="none" strike="noStrike" kern="1200" cap="none" spc="0" normalizeH="0" baseline="0" noProof="0" dirty="0">
                <a:ln>
                  <a:noFill/>
                </a:ln>
                <a:solidFill>
                  <a:srgbClr val="000000"/>
                </a:solidFill>
                <a:effectLst/>
                <a:uLnTx/>
                <a:uFillTx/>
                <a:latin typeface="Arimo"/>
                <a:ea typeface="+mn-ea"/>
                <a:cs typeface="+mn-cs"/>
              </a:rPr>
              <a:t>(v) for the establishment of institutional controls that have been selected or approved by the:</a:t>
            </a:r>
          </a:p>
          <a:p>
            <a:pPr marL="2459038" marR="0" lvl="1" indent="-2001838" algn="l" defTabSz="914400" rtl="0" eaLnBrk="1" fontAlgn="auto" latinLnBrk="0" hangingPunct="1">
              <a:lnSpc>
                <a:spcPts val="4480"/>
              </a:lnSpc>
              <a:spcBef>
                <a:spcPts val="0"/>
              </a:spcBef>
              <a:spcAft>
                <a:spcPts val="0"/>
              </a:spcAft>
              <a:buClrTx/>
              <a:buSzTx/>
              <a:tabLst/>
              <a:defRPr/>
            </a:pPr>
            <a:r>
              <a:rPr lang="en-US" sz="3200" dirty="0">
                <a:solidFill>
                  <a:srgbClr val="000000"/>
                </a:solidFill>
                <a:latin typeface="Arimo"/>
              </a:rPr>
              <a:t>	</a:t>
            </a:r>
            <a:r>
              <a:rPr kumimoji="0" lang="en-US" sz="3200" b="0" i="0" u="none" strike="noStrike" kern="1200" cap="none" spc="0" normalizeH="0" baseline="0" noProof="0" dirty="0">
                <a:ln>
                  <a:noFill/>
                </a:ln>
                <a:solidFill>
                  <a:srgbClr val="000000"/>
                </a:solidFill>
                <a:effectLst/>
                <a:uLnTx/>
                <a:uFillTx/>
                <a:latin typeface="Arimo"/>
                <a:ea typeface="+mn-ea"/>
                <a:cs typeface="+mn-cs"/>
              </a:rPr>
              <a:t>(A) United States environmental protection agency as part of a remedy for a facility under the federal Comprehensive Environmental Response, Compensation, and Liability Act of 1980, 42 U.S.C. 9601, et seq.;</a:t>
            </a:r>
          </a:p>
          <a:p>
            <a:pPr marL="914400" marR="0" lvl="1"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rimo"/>
              <a:ea typeface="+mn-ea"/>
              <a:cs typeface="+mn-cs"/>
            </a:endParaRPr>
          </a:p>
          <a:p>
            <a:pPr marL="914400" marR="0" lvl="1"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rimo"/>
              <a:ea typeface="+mn-ea"/>
              <a:cs typeface="+mn-cs"/>
            </a:endParaRPr>
          </a:p>
          <a:p>
            <a:pPr marL="914400" marR="0" lvl="1"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rimo"/>
              <a:ea typeface="+mn-ea"/>
              <a:cs typeface="+mn-cs"/>
            </a:endParaRPr>
          </a:p>
        </p:txBody>
      </p:sp>
      <p:sp>
        <p:nvSpPr>
          <p:cNvPr id="9" name="TextBox 2">
            <a:extLst>
              <a:ext uri="{FF2B5EF4-FFF2-40B4-BE49-F238E27FC236}">
                <a16:creationId xmlns:a16="http://schemas.microsoft.com/office/drawing/2014/main" id="{690EFE1F-7358-0E93-684D-958F6AB4A881}"/>
              </a:ext>
            </a:extLst>
          </p:cNvPr>
          <p:cNvSpPr txBox="1"/>
          <p:nvPr/>
        </p:nvSpPr>
        <p:spPr>
          <a:xfrm>
            <a:off x="2362200" y="452825"/>
            <a:ext cx="15011399" cy="2177456"/>
          </a:xfrm>
          <a:prstGeom prst="rect">
            <a:avLst/>
          </a:prstGeom>
        </p:spPr>
        <p:txBody>
          <a:bodyPr wrap="square" lIns="0" tIns="0" rIns="0" bIns="0" rtlCol="0" anchor="t">
            <a:spAutoFit/>
          </a:bodyPr>
          <a:lstStyle/>
          <a:p>
            <a:pPr marL="0" marR="0" lvl="0" indent="0" algn="l" defTabSz="914400" rtl="0" eaLnBrk="1" fontAlgn="auto" latinLnBrk="0" hangingPunct="1">
              <a:lnSpc>
                <a:spcPts val="895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mo Bold"/>
                <a:ea typeface="+mn-ea"/>
                <a:cs typeface="+mn-cs"/>
              </a:rPr>
              <a:t>Board of Health Roles and Responsibilities</a:t>
            </a:r>
            <a:br>
              <a:rPr kumimoji="0" lang="en-US" sz="5400" b="0" i="0" u="none" strike="noStrike" kern="1200" cap="none" spc="0" normalizeH="0" baseline="0" noProof="0" dirty="0">
                <a:ln>
                  <a:noFill/>
                </a:ln>
                <a:solidFill>
                  <a:srgbClr val="000000"/>
                </a:solidFill>
                <a:effectLst/>
                <a:uLnTx/>
                <a:uFillTx/>
                <a:latin typeface="Arimo Bold"/>
                <a:ea typeface="+mn-ea"/>
                <a:cs typeface="+mn-cs"/>
              </a:rPr>
            </a:br>
            <a:r>
              <a:rPr kumimoji="0" lang="en-US" sz="5400" b="0" i="0" u="none" strike="noStrike" kern="1200" cap="none" spc="0" normalizeH="0" baseline="0" noProof="0" dirty="0">
                <a:ln>
                  <a:noFill/>
                </a:ln>
                <a:solidFill>
                  <a:srgbClr val="000000"/>
                </a:solidFill>
                <a:effectLst/>
                <a:uLnTx/>
                <a:uFillTx/>
                <a:latin typeface="Arimo Bold"/>
                <a:ea typeface="+mn-ea"/>
                <a:cs typeface="+mn-cs"/>
              </a:rPr>
              <a:t>MCA 50-2-116 (2) (c)(v)(A)</a:t>
            </a:r>
          </a:p>
        </p:txBody>
      </p:sp>
    </p:spTree>
    <p:extLst>
      <p:ext uri="{BB962C8B-B14F-4D97-AF65-F5344CB8AC3E}">
        <p14:creationId xmlns:p14="http://schemas.microsoft.com/office/powerpoint/2010/main" val="220996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08135" y="-1221014"/>
            <a:ext cx="13209658" cy="1320965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AC3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739256" y="3086100"/>
            <a:ext cx="7319595" cy="4554132"/>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mo"/>
              </a:rPr>
              <a:t>Original regulation adopted 2013</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mo"/>
              </a:rPr>
              <a:t>Permit may be r</a:t>
            </a:r>
            <a:r>
              <a:rPr kumimoji="0" lang="en-US" sz="2800" b="0" i="0" u="none" strike="noStrike" kern="1200" cap="none" spc="0" normalizeH="0" baseline="0" noProof="0" dirty="0" err="1">
                <a:ln>
                  <a:noFill/>
                </a:ln>
                <a:solidFill>
                  <a:srgbClr val="000000"/>
                </a:solidFill>
                <a:effectLst/>
                <a:uLnTx/>
                <a:uFillTx/>
                <a:latin typeface="Arimo"/>
                <a:ea typeface="+mn-ea"/>
                <a:cs typeface="+mn-cs"/>
              </a:rPr>
              <a:t>equired</a:t>
            </a:r>
            <a:r>
              <a:rPr kumimoji="0" lang="en-US" sz="2800" b="0" i="0" u="none" strike="noStrike" kern="1200" cap="none" spc="0" normalizeH="0" baseline="0" noProof="0" dirty="0">
                <a:ln>
                  <a:noFill/>
                </a:ln>
                <a:solidFill>
                  <a:srgbClr val="000000"/>
                </a:solidFill>
                <a:effectLst/>
                <a:uLnTx/>
                <a:uFillTx/>
                <a:latin typeface="Arimo"/>
                <a:ea typeface="+mn-ea"/>
                <a:cs typeface="+mn-cs"/>
              </a:rPr>
              <a:t> if disturbing more than 1 cubic yard of soil in the IC boundary</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mo"/>
              </a:rPr>
              <a:t>Requires certification of any person disturbing soil</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mo"/>
                <a:ea typeface="+mn-ea"/>
                <a:cs typeface="+mn-cs"/>
              </a:rPr>
              <a:t>Identifies lead and arsenic soil limits for displacement activities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mo"/>
              <a:ea typeface="+mn-ea"/>
              <a:cs typeface="+mn-cs"/>
            </a:endParaRPr>
          </a:p>
        </p:txBody>
      </p:sp>
      <p:sp>
        <p:nvSpPr>
          <p:cNvPr id="9" name="TextBox 9"/>
          <p:cNvSpPr txBox="1"/>
          <p:nvPr/>
        </p:nvSpPr>
        <p:spPr>
          <a:xfrm>
            <a:off x="1211738" y="650766"/>
            <a:ext cx="7932262" cy="2206566"/>
          </a:xfrm>
          <a:prstGeom prst="rect">
            <a:avLst/>
          </a:prstGeom>
        </p:spPr>
        <p:txBody>
          <a:bodyPr wrap="square" lIns="0" tIns="0" rIns="0" bIns="0" rtlCol="0" anchor="t">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00000"/>
                </a:solidFill>
                <a:effectLst/>
                <a:uLnTx/>
                <a:uFillTx/>
                <a:latin typeface="Arimo Bold"/>
                <a:ea typeface="+mn-ea"/>
                <a:cs typeface="+mn-cs"/>
              </a:rPr>
              <a:t>Soil Displacement Regulation</a:t>
            </a:r>
          </a:p>
        </p:txBody>
      </p:sp>
      <p:pic>
        <p:nvPicPr>
          <p:cNvPr id="11" name="Picture 11"/>
          <p:cNvPicPr>
            <a:picLocks noChangeAspect="1"/>
          </p:cNvPicPr>
          <p:nvPr/>
        </p:nvPicPr>
        <p:blipFill>
          <a:blip r:embed="rId3"/>
          <a:srcRect/>
          <a:stretch>
            <a:fillRect/>
          </a:stretch>
        </p:blipFill>
        <p:spPr>
          <a:xfrm>
            <a:off x="7223835" y="9105900"/>
            <a:ext cx="1691805" cy="862820"/>
          </a:xfrm>
          <a:prstGeom prst="rect">
            <a:avLst/>
          </a:prstGeom>
        </p:spPr>
      </p:pic>
      <p:pic>
        <p:nvPicPr>
          <p:cNvPr id="4" name="Picture 3">
            <a:extLst>
              <a:ext uri="{FF2B5EF4-FFF2-40B4-BE49-F238E27FC236}">
                <a16:creationId xmlns:a16="http://schemas.microsoft.com/office/drawing/2014/main" id="{8CF737A6-022E-769E-F8A0-D976E0FCDFA3}"/>
              </a:ext>
            </a:extLst>
          </p:cNvPr>
          <p:cNvPicPr>
            <a:picLocks noChangeAspect="1"/>
          </p:cNvPicPr>
          <p:nvPr/>
        </p:nvPicPr>
        <p:blipFill>
          <a:blip r:embed="rId4"/>
          <a:stretch>
            <a:fillRect/>
          </a:stretch>
        </p:blipFill>
        <p:spPr>
          <a:xfrm>
            <a:off x="9215954" y="2247899"/>
            <a:ext cx="9224446" cy="6143625"/>
          </a:xfrm>
          <a:prstGeom prst="rect">
            <a:avLst/>
          </a:prstGeom>
        </p:spPr>
      </p:pic>
    </p:spTree>
    <p:extLst>
      <p:ext uri="{BB962C8B-B14F-4D97-AF65-F5344CB8AC3E}">
        <p14:creationId xmlns:p14="http://schemas.microsoft.com/office/powerpoint/2010/main" val="67723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6187" y="484513"/>
            <a:ext cx="13601700" cy="2206566"/>
          </a:xfrm>
          <a:prstGeom prst="rect">
            <a:avLst/>
          </a:prstGeom>
        </p:spPr>
        <p:txBody>
          <a:bodyPr wrap="square" lIns="0" tIns="0" rIns="0" bIns="0" rtlCol="0" anchor="t">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00000"/>
                </a:solidFill>
                <a:effectLst/>
                <a:uLnTx/>
                <a:uFillTx/>
                <a:latin typeface="Arimo Bold"/>
                <a:ea typeface="+mn-ea"/>
                <a:cs typeface="+mn-cs"/>
              </a:rPr>
              <a:t>Why the Change in Regulation</a:t>
            </a:r>
            <a:r>
              <a:rPr lang="en-US" sz="6399" dirty="0">
                <a:solidFill>
                  <a:srgbClr val="000000"/>
                </a:solidFill>
                <a:latin typeface="Arimo Bold"/>
              </a:rPr>
              <a:t>?</a:t>
            </a:r>
          </a:p>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mo Bold"/>
                <a:ea typeface="+mn-ea"/>
                <a:cs typeface="+mn-cs"/>
              </a:rPr>
              <a:t>Bioavailability in Lead</a:t>
            </a:r>
          </a:p>
        </p:txBody>
      </p:sp>
      <p:grpSp>
        <p:nvGrpSpPr>
          <p:cNvPr id="3" name="Group 3"/>
          <p:cNvGrpSpPr/>
          <p:nvPr/>
        </p:nvGrpSpPr>
        <p:grpSpPr>
          <a:xfrm>
            <a:off x="13639800" y="6972300"/>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5CA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543050" y="2933700"/>
            <a:ext cx="15201900" cy="6285375"/>
          </a:xfrm>
          <a:prstGeom prst="rect">
            <a:avLst/>
          </a:prstGeom>
        </p:spPr>
        <p:txBody>
          <a:bodyPr wrap="square" lIns="0" tIns="0" rIns="0" bIns="0" rtlCol="0" anchor="t">
            <a:spAutoFit/>
          </a:bodyPr>
          <a:lstStyle/>
          <a:p>
            <a:pPr marL="342900" marR="0" lvl="0"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Arimo"/>
                <a:ea typeface="+mn-ea"/>
                <a:cs typeface="+mn-cs"/>
              </a:rPr>
              <a:t>Not all lead is created equal</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mo"/>
                <a:ea typeface="+mn-ea"/>
                <a:cs typeface="+mn-cs"/>
              </a:rPr>
              <a:t>Not all lead present in soil is in a form that can harm humans or animals. Certain forms of lead are not fully available or absorbed by the human body. The amount that is absorbed is referred to as "bioavailable," meaning it is in a form that can enter the bloodstream and affect human health.</a:t>
            </a:r>
            <a:endParaRPr kumimoji="0" lang="en-US" sz="3600" b="0" i="0" u="none" strike="noStrike" kern="1200" cap="none" spc="0" normalizeH="0" baseline="0" noProof="0" dirty="0">
              <a:ln>
                <a:noFill/>
              </a:ln>
              <a:solidFill>
                <a:srgbClr val="000000"/>
              </a:solidFill>
              <a:effectLst/>
              <a:uLnTx/>
              <a:uFillTx/>
              <a:latin typeface="Arimo"/>
              <a:ea typeface="+mn-ea"/>
              <a:cs typeface="+mn-cs"/>
            </a:endParaRPr>
          </a:p>
          <a:p>
            <a:pPr marL="342900" marR="0" lvl="0"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Arimo"/>
                <a:ea typeface="+mn-ea"/>
                <a:cs typeface="+mn-cs"/>
              </a:rPr>
              <a:t>Explanation of Significant Differences defined bioavailability of lead in East Helena </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mo"/>
                <a:ea typeface="+mn-ea"/>
                <a:cs typeface="+mn-cs"/>
              </a:rPr>
              <a:t>50 residential lots sampled April 2023</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mo"/>
                <a:ea typeface="+mn-ea"/>
                <a:cs typeface="+mn-cs"/>
              </a:rPr>
              <a:t>Used the IUEBK Model (Integrated Exposure Uptake Biokinetic Model)</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mo"/>
                <a:ea typeface="+mn-ea"/>
                <a:cs typeface="+mn-cs"/>
              </a:rPr>
              <a:t>Determined relative bioavailability between 52.5% and 85% with a mean average of 64%</a:t>
            </a:r>
          </a:p>
          <a:p>
            <a:pPr marL="800100" marR="0" lvl="1" indent="-3429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00000"/>
                </a:solidFill>
                <a:effectLst/>
                <a:uLnTx/>
                <a:uFillTx/>
                <a:latin typeface="Arimo"/>
                <a:ea typeface="+mn-ea"/>
                <a:cs typeface="+mn-cs"/>
              </a:rPr>
              <a:t>Lowered lead cleanup levels from 1,000 ppm to 400 ppm</a:t>
            </a:r>
          </a:p>
        </p:txBody>
      </p:sp>
      <p:pic>
        <p:nvPicPr>
          <p:cNvPr id="6" name="Picture 6"/>
          <p:cNvPicPr>
            <a:picLocks noChangeAspect="1"/>
          </p:cNvPicPr>
          <p:nvPr/>
        </p:nvPicPr>
        <p:blipFill>
          <a:blip r:embed="rId3"/>
          <a:srcRect/>
          <a:stretch>
            <a:fillRect/>
          </a:stretch>
        </p:blipFill>
        <p:spPr>
          <a:xfrm>
            <a:off x="14754364" y="913602"/>
            <a:ext cx="2317449" cy="1181898"/>
          </a:xfrm>
          <a:prstGeom prst="rect">
            <a:avLst/>
          </a:prstGeom>
        </p:spPr>
      </p:pic>
    </p:spTree>
    <p:extLst>
      <p:ext uri="{BB962C8B-B14F-4D97-AF65-F5344CB8AC3E}">
        <p14:creationId xmlns:p14="http://schemas.microsoft.com/office/powerpoint/2010/main" val="285326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1646" y="384084"/>
            <a:ext cx="16588154" cy="2206566"/>
          </a:xfrm>
          <a:prstGeom prst="rect">
            <a:avLst/>
          </a:prstGeom>
        </p:spPr>
        <p:txBody>
          <a:bodyPr wrap="square" lIns="0" tIns="0" rIns="0" bIns="0" rtlCol="0" anchor="t">
            <a:spAutoFit/>
          </a:bodyPr>
          <a:lstStyle/>
          <a:p>
            <a:pPr>
              <a:lnSpc>
                <a:spcPts val="8959"/>
              </a:lnSpc>
            </a:pPr>
            <a:r>
              <a:rPr lang="en-US" sz="6399" dirty="0">
                <a:solidFill>
                  <a:srgbClr val="000000"/>
                </a:solidFill>
                <a:latin typeface="Arimo Bold"/>
              </a:rPr>
              <a:t>Proposed Changes to the Soil Displacement Regulations</a:t>
            </a:r>
          </a:p>
        </p:txBody>
      </p:sp>
      <p:grpSp>
        <p:nvGrpSpPr>
          <p:cNvPr id="3" name="Group 3"/>
          <p:cNvGrpSpPr/>
          <p:nvPr/>
        </p:nvGrpSpPr>
        <p:grpSpPr>
          <a:xfrm>
            <a:off x="14430375" y="7458075"/>
            <a:ext cx="5657850" cy="5657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05CA2"/>
            </a:solidFill>
          </p:spPr>
          <p:txBody>
            <a:bodyPr/>
            <a:lstStyle/>
            <a:p>
              <a:endParaRPr lang="en-US"/>
            </a:p>
          </p:txBody>
        </p:sp>
      </p:grpSp>
      <p:sp>
        <p:nvSpPr>
          <p:cNvPr id="5" name="TextBox 5"/>
          <p:cNvSpPr txBox="1"/>
          <p:nvPr/>
        </p:nvSpPr>
        <p:spPr>
          <a:xfrm>
            <a:off x="861646" y="3377502"/>
            <a:ext cx="8282354" cy="3988721"/>
          </a:xfrm>
          <a:prstGeom prst="rect">
            <a:avLst/>
          </a:prstGeom>
        </p:spPr>
        <p:txBody>
          <a:bodyPr wrap="square" lIns="0" tIns="0" rIns="0" bIns="0" rtlCol="0" anchor="t">
            <a:spAutoFit/>
          </a:bodyPr>
          <a:lstStyle/>
          <a:p>
            <a:pPr marL="342900" indent="-342900">
              <a:lnSpc>
                <a:spcPts val="4480"/>
              </a:lnSpc>
              <a:buFont typeface="Arial" panose="020B0604020202020204" pitchFamily="34" charset="0"/>
              <a:buChar char="•"/>
            </a:pPr>
            <a:r>
              <a:rPr lang="en-US" sz="3200" dirty="0">
                <a:solidFill>
                  <a:srgbClr val="000000"/>
                </a:solidFill>
                <a:latin typeface="Arimo"/>
              </a:rPr>
              <a:t>Change requirement to obtain a soil displacement permit from 500 ppm to 400 ppm in soil for residential yards.</a:t>
            </a:r>
          </a:p>
          <a:p>
            <a:pPr>
              <a:lnSpc>
                <a:spcPts val="4480"/>
              </a:lnSpc>
            </a:pPr>
            <a:endParaRPr lang="en-US" sz="3200" dirty="0">
              <a:solidFill>
                <a:srgbClr val="000000"/>
              </a:solidFill>
              <a:latin typeface="Arimo"/>
            </a:endParaRPr>
          </a:p>
          <a:p>
            <a:pPr marL="342900" indent="-342900">
              <a:lnSpc>
                <a:spcPts val="4480"/>
              </a:lnSpc>
              <a:buFont typeface="Arial" panose="020B0604020202020204" pitchFamily="34" charset="0"/>
              <a:buChar char="•"/>
            </a:pPr>
            <a:r>
              <a:rPr lang="en-US" sz="3200" dirty="0">
                <a:solidFill>
                  <a:srgbClr val="000000"/>
                </a:solidFill>
                <a:latin typeface="Arimo"/>
              </a:rPr>
              <a:t>Changed replacement soil requirements from 100 ppm to 50 ppm lead in soil.</a:t>
            </a:r>
          </a:p>
          <a:p>
            <a:pPr marL="342900" indent="-342900">
              <a:lnSpc>
                <a:spcPts val="4480"/>
              </a:lnSpc>
              <a:buFont typeface="Arial" panose="020B0604020202020204" pitchFamily="34" charset="0"/>
              <a:buChar char="•"/>
            </a:pPr>
            <a:endParaRPr lang="en-US" sz="3200" dirty="0">
              <a:solidFill>
                <a:srgbClr val="000000"/>
              </a:solidFill>
              <a:latin typeface="Arimo"/>
            </a:endParaRPr>
          </a:p>
        </p:txBody>
      </p:sp>
      <p:pic>
        <p:nvPicPr>
          <p:cNvPr id="6" name="Picture 6"/>
          <p:cNvPicPr>
            <a:picLocks noChangeAspect="1"/>
          </p:cNvPicPr>
          <p:nvPr/>
        </p:nvPicPr>
        <p:blipFill>
          <a:blip r:embed="rId3"/>
          <a:srcRect/>
          <a:stretch>
            <a:fillRect/>
          </a:stretch>
        </p:blipFill>
        <p:spPr>
          <a:xfrm>
            <a:off x="1106960" y="8380826"/>
            <a:ext cx="2584034" cy="1317856"/>
          </a:xfrm>
          <a:prstGeom prst="rect">
            <a:avLst/>
          </a:prstGeom>
        </p:spPr>
      </p:pic>
      <p:pic>
        <p:nvPicPr>
          <p:cNvPr id="9" name="Picture 8">
            <a:extLst>
              <a:ext uri="{FF2B5EF4-FFF2-40B4-BE49-F238E27FC236}">
                <a16:creationId xmlns:a16="http://schemas.microsoft.com/office/drawing/2014/main" id="{8D857D0B-9428-91E7-5DA0-9E08897AD01D}"/>
              </a:ext>
            </a:extLst>
          </p:cNvPr>
          <p:cNvPicPr>
            <a:picLocks noChangeAspect="1"/>
          </p:cNvPicPr>
          <p:nvPr/>
        </p:nvPicPr>
        <p:blipFill>
          <a:blip r:embed="rId4"/>
          <a:stretch>
            <a:fillRect/>
          </a:stretch>
        </p:blipFill>
        <p:spPr>
          <a:xfrm>
            <a:off x="9352686" y="2639589"/>
            <a:ext cx="8401913" cy="6618711"/>
          </a:xfrm>
          <a:prstGeom prst="rect">
            <a:avLst/>
          </a:prstGeom>
        </p:spPr>
      </p:pic>
      <p:pic>
        <p:nvPicPr>
          <p:cNvPr id="10" name="Picture 9" descr="A logo for a company&#10;&#10;Description automatically generated">
            <a:extLst>
              <a:ext uri="{FF2B5EF4-FFF2-40B4-BE49-F238E27FC236}">
                <a16:creationId xmlns:a16="http://schemas.microsoft.com/office/drawing/2014/main" id="{6495EEA3-DFEC-295D-6F1A-2DEA1C6B9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7792361"/>
            <a:ext cx="2505774" cy="2505774"/>
          </a:xfrm>
          <a:prstGeom prst="rect">
            <a:avLst/>
          </a:prstGeom>
        </p:spPr>
      </p:pic>
    </p:spTree>
    <p:extLst>
      <p:ext uri="{BB962C8B-B14F-4D97-AF65-F5344CB8AC3E}">
        <p14:creationId xmlns:p14="http://schemas.microsoft.com/office/powerpoint/2010/main" val="369283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88CA6B8620484F9D5A260E1996C6C6" ma:contentTypeVersion="18" ma:contentTypeDescription="Create a new document." ma:contentTypeScope="" ma:versionID="e3cc002bccc51fa22f05a392b2b62665">
  <xsd:schema xmlns:xsd="http://www.w3.org/2001/XMLSchema" xmlns:xs="http://www.w3.org/2001/XMLSchema" xmlns:p="http://schemas.microsoft.com/office/2006/metadata/properties" xmlns:ns2="147653b4-0e57-485d-b65f-5acf5d633a16" xmlns:ns3="9edc1987-5fb2-41c8-a170-3e7191b26f10" targetNamespace="http://schemas.microsoft.com/office/2006/metadata/properties" ma:root="true" ma:fieldsID="b649c4b8190d0df012be00bf0de29b7d" ns2:_="" ns3:_="">
    <xsd:import namespace="147653b4-0e57-485d-b65f-5acf5d633a16"/>
    <xsd:import namespace="9edc1987-5fb2-41c8-a170-3e7191b26f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653b4-0e57-485d-b65f-5acf5d633a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ee5bebd-d7c4-4289-b3c6-d4d596bc583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dc1987-5fb2-41c8-a170-3e7191b26f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cfbdb6-5535-40bf-8ae4-b7428e11a7c6}" ma:internalName="TaxCatchAll" ma:showField="CatchAllData" ma:web="9edc1987-5fb2-41c8-a170-3e7191b26f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edc1987-5fb2-41c8-a170-3e7191b26f10" xsi:nil="true"/>
    <lcf76f155ced4ddcb4097134ff3c332f xmlns="147653b4-0e57-485d-b65f-5acf5d633a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B7E45D-6277-4FCC-9C5A-50385A7B4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653b4-0e57-485d-b65f-5acf5d633a16"/>
    <ds:schemaRef ds:uri="9edc1987-5fb2-41c8-a170-3e7191b26f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C39104-8247-4E9F-8D1A-4205D665F79F}">
  <ds:schemaRefs>
    <ds:schemaRef ds:uri="http://schemas.microsoft.com/sharepoint/v3/contenttype/forms"/>
  </ds:schemaRefs>
</ds:datastoreItem>
</file>

<file path=customXml/itemProps3.xml><?xml version="1.0" encoding="utf-8"?>
<ds:datastoreItem xmlns:ds="http://schemas.openxmlformats.org/officeDocument/2006/customXml" ds:itemID="{4AAA87A0-C948-42BC-9C39-6BCA4A95C1F2}">
  <ds:schemaRefs>
    <ds:schemaRef ds:uri="147653b4-0e57-485d-b65f-5acf5d633a16"/>
    <ds:schemaRef ds:uri="9edc1987-5fb2-41c8-a170-3e7191b26f10"/>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TotalTime>
  <Words>618</Words>
  <Application>Microsoft Office PowerPoint</Application>
  <PresentationFormat>Custom</PresentationFormat>
  <Paragraphs>76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Arimo Bold</vt:lpstr>
      <vt:lpstr>Arial</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New LCPH Presentation</dc:title>
  <dc:creator>Beth Norberg</dc:creator>
  <cp:lastModifiedBy>Jolene Helgerson</cp:lastModifiedBy>
  <cp:revision>8</cp:revision>
  <dcterms:created xsi:type="dcterms:W3CDTF">2006-08-16T00:00:00Z</dcterms:created>
  <dcterms:modified xsi:type="dcterms:W3CDTF">2024-05-16T19:07:31Z</dcterms:modified>
  <dc:identifier>DAFHz_VAG7Q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0x0101004888CA6B8620484F9D5A260E1996C6C6</vt:lpwstr>
  </property>
  <property fmtid="{D5CDD505-2E9C-101B-9397-08002B2CF9AE}" pid="3" name="MediaServiceImageTags">
    <vt:lpwstr/>
  </property>
</Properties>
</file>