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78" r:id="rId3"/>
    <p:sldId id="269" r:id="rId4"/>
    <p:sldId id="272" r:id="rId5"/>
    <p:sldId id="273" r:id="rId6"/>
    <p:sldId id="268" r:id="rId7"/>
    <p:sldId id="264" r:id="rId8"/>
    <p:sldId id="271" r:id="rId9"/>
    <p:sldId id="258" r:id="rId10"/>
    <p:sldId id="270" r:id="rId11"/>
    <p:sldId id="274" r:id="rId12"/>
    <p:sldId id="275" r:id="rId13"/>
    <p:sldId id="266" r:id="rId14"/>
    <p:sldId id="259" r:id="rId15"/>
    <p:sldId id="267" r:id="rId16"/>
    <p:sldId id="277" r:id="rId17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Arimo Bold" panose="020B060402020202020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066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52932-37CA-41DE-B875-C2F43629A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78812-EEC5-400C-A235-D5961545E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4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78812-EEC5-400C-A235-D5961545EA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16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78812-EEC5-400C-A235-D5961545EA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11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78812-EEC5-400C-A235-D5961545EA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9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78812-EEC5-400C-A235-D5961545EA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91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78812-EEC5-400C-A235-D5961545EA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41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78812-EEC5-400C-A235-D5961545EA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54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78812-EEC5-400C-A235-D5961545EA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14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78812-EEC5-400C-A235-D5961545EA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4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78812-EEC5-400C-A235-D5961545EA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78812-EEC5-400C-A235-D5961545EA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91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78812-EEC5-400C-A235-D5961545EA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9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78812-EEC5-400C-A235-D5961545EA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91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78812-EEC5-400C-A235-D5961545EA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17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78812-EEC5-400C-A235-D5961545EA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9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78812-EEC5-400C-A235-D5961545EA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85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78812-EEC5-400C-A235-D5961545EA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91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346D-5093-4D53-98BC-694310C9471A}" type="datetime1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August 17, 2023 - CHIP Priority Leads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331F-ECB8-491B-A00B-AE6DBC99DDBB}" type="datetime1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August 17, 2023 - CHIP Priority Leads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41CF-E080-4D10-97BB-79DCF89FB0DE}" type="datetime1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August 17, 2023 - CHIP Priority Leads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D676-7C15-45C2-BE8D-52FB48F7FFF2}" type="datetime1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August 17, 2023 - CHIP Priority Leads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57D5-EE5F-433E-9AEF-3E6827331572}" type="datetime1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August 17, 2023 - CHIP Priority Leads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7221-8FF3-4689-B0E2-EF6359B491FB}" type="datetime1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August 17, 2023 - CHIP Priority Leads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8283-185B-4802-8675-2E09EFFCD4D3}" type="datetime1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August 17, 2023 - CHIP Priority Leads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8ACCC-619A-4B6F-AD38-A5E8CC4DCF6D}" type="datetime1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August 17, 2023 - CHIP Priority Leads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02ABA-4F98-43F9-8EF8-D07D3319C872}" type="datetime1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August 17, 2023 - CHIP Priority Leads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6930-5DDB-4B56-BA9A-24BFA79C7C30}" type="datetime1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August 17, 2023 - CHIP Priority Leads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4591-0486-4290-9143-A6DA78AF2A9D}" type="datetime1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August 17, 2023 - CHIP Priority Leads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F1F98-0C00-44B9-9E40-E54CB258AD89}" type="datetime1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August 17, 2023 - CHIP Priority Leads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2.jpe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cph-chip-helenamtmaps.hub.arcgis.com/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sandau@lccountymt.gov" TargetMode="External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jeff@unitedwaylca.org" TargetMode="External"/><Relationship Id="rId5" Type="http://schemas.openxmlformats.org/officeDocument/2006/relationships/hyperlink" Target="mailto:jjennings@lccountymt.gov" TargetMode="External"/><Relationship Id="rId4" Type="http://schemas.openxmlformats.org/officeDocument/2006/relationships/hyperlink" Target="mailto:jhegstrom@lccountymt.go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ience.arcgis.com/experience/eafd20fa29d744158b1fa77af9e7aa15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5472" y="414584"/>
            <a:ext cx="17417056" cy="9457832"/>
            <a:chOff x="0" y="0"/>
            <a:chExt cx="5490351" cy="29813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981378"/>
            </a:xfrm>
            <a:custGeom>
              <a:avLst/>
              <a:gdLst/>
              <a:ahLst/>
              <a:cxnLst/>
              <a:rect l="l" t="t" r="r" b="b"/>
              <a:pathLst>
                <a:path w="5490351" h="2981378">
                  <a:moveTo>
                    <a:pt x="0" y="0"/>
                  </a:moveTo>
                  <a:lnTo>
                    <a:pt x="5490351" y="0"/>
                  </a:lnTo>
                  <a:lnTo>
                    <a:pt x="5490351" y="2981378"/>
                  </a:lnTo>
                  <a:lnTo>
                    <a:pt x="0" y="2981378"/>
                  </a:lnTo>
                  <a:close/>
                </a:path>
              </a:pathLst>
            </a:custGeom>
            <a:solidFill>
              <a:srgbClr val="FFFFF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10800" y="1037359"/>
            <a:ext cx="9872416" cy="987241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6AC3A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83799" y="1047750"/>
            <a:ext cx="10525536" cy="281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62"/>
              </a:lnSpc>
            </a:pPr>
            <a:r>
              <a:rPr lang="en-US" sz="7200" dirty="0">
                <a:solidFill>
                  <a:srgbClr val="000000"/>
                </a:solidFill>
                <a:latin typeface="Arimo"/>
              </a:rPr>
              <a:t>Healthy Together Annual Progress Presentation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8281" y="4453439"/>
            <a:ext cx="9906076" cy="690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Arimo"/>
              </a:rPr>
              <a:t>August 17,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4669D4-CE50-9895-C937-2727F8020FAB}"/>
              </a:ext>
            </a:extLst>
          </p:cNvPr>
          <p:cNvSpPr txBox="1"/>
          <p:nvPr/>
        </p:nvSpPr>
        <p:spPr>
          <a:xfrm>
            <a:off x="1188281" y="5557253"/>
            <a:ext cx="9906076" cy="684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Presented by CHIP Priority Area Leads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FB3AE6-D5E2-A6F2-B9D0-7F4829A71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6303" y="2318037"/>
            <a:ext cx="5858693" cy="7554379"/>
          </a:xfrm>
          <a:prstGeom prst="rect">
            <a:avLst/>
          </a:prstGeom>
        </p:spPr>
      </p:pic>
      <p:pic>
        <p:nvPicPr>
          <p:cNvPr id="10" name="Picture 2" descr="Healthy Together">
            <a:extLst>
              <a:ext uri="{FF2B5EF4-FFF2-40B4-BE49-F238E27FC236}">
                <a16:creationId xmlns:a16="http://schemas.microsoft.com/office/drawing/2014/main" id="{D3F9DE82-C2CC-6BBC-04CE-E6BB909DB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0" y="7149084"/>
            <a:ext cx="47625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76300"/>
            <a:ext cx="14287500" cy="105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000000"/>
                </a:solidFill>
                <a:latin typeface="Arimo Bold"/>
              </a:rPr>
              <a:t>Priority Area 3: Housing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430375" y="7458075"/>
            <a:ext cx="5657850" cy="565785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05CA2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2620319"/>
            <a:ext cx="148209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000" dirty="0"/>
              <a:t>Goal: Provide opportunities for residents of Lewis and Clark Area to access safe and affordable housing.</a:t>
            </a:r>
            <a:endParaRPr lang="en-US" sz="4000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4098" name="Picture 2" descr="Healthy Together">
            <a:extLst>
              <a:ext uri="{FF2B5EF4-FFF2-40B4-BE49-F238E27FC236}">
                <a16:creationId xmlns:a16="http://schemas.microsoft.com/office/drawing/2014/main" id="{59C1DEF1-7E5D-C91B-9F6A-08F200B3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0" y="7458075"/>
            <a:ext cx="47625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lena Montana | Jason Savage Photography">
            <a:extLst>
              <a:ext uri="{FF2B5EF4-FFF2-40B4-BE49-F238E27FC236}">
                <a16:creationId xmlns:a16="http://schemas.microsoft.com/office/drawing/2014/main" id="{E21B3753-6AFF-69B5-10B0-69EB1549F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3983383"/>
            <a:ext cx="8657136" cy="579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69276-9897-5DD8-8EEC-CB6936FD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464" y="9648825"/>
            <a:ext cx="2895600" cy="365125"/>
          </a:xfrm>
        </p:spPr>
        <p:txBody>
          <a:bodyPr/>
          <a:lstStyle/>
          <a:p>
            <a:r>
              <a:rPr lang="en-US" dirty="0"/>
              <a:t>August 17, 2023 – Jeff Buscher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1AD636-45A7-2BF0-330A-DE436209F529}"/>
              </a:ext>
            </a:extLst>
          </p:cNvPr>
          <p:cNvSpPr txBox="1"/>
          <p:nvPr/>
        </p:nvSpPr>
        <p:spPr>
          <a:xfrm>
            <a:off x="1028700" y="3982294"/>
            <a:ext cx="24709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Presented by:</a:t>
            </a:r>
          </a:p>
          <a:p>
            <a:r>
              <a:rPr lang="en-US" sz="3200" dirty="0"/>
              <a:t>Jeff Buscher</a:t>
            </a:r>
          </a:p>
        </p:txBody>
      </p:sp>
    </p:spTree>
    <p:extLst>
      <p:ext uri="{BB962C8B-B14F-4D97-AF65-F5344CB8AC3E}">
        <p14:creationId xmlns:p14="http://schemas.microsoft.com/office/powerpoint/2010/main" val="3700484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50204" y="7037525"/>
            <a:ext cx="5657850" cy="5657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6AC3A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842104" y="-419863"/>
            <a:ext cx="8357357" cy="11126727"/>
            <a:chOff x="0" y="0"/>
            <a:chExt cx="3663950" cy="487807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063979" y="876300"/>
            <a:ext cx="9241821" cy="105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000000"/>
                </a:solidFill>
                <a:latin typeface="Arimo Bold"/>
              </a:rPr>
              <a:t>Successes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8464" y="2609448"/>
            <a:ext cx="7795536" cy="3465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Formation of Action Teams </a:t>
            </a:r>
          </a:p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Housing Task Force Mobilized</a:t>
            </a:r>
          </a:p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Identified Gaps in Services</a:t>
            </a:r>
          </a:p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Clarified Goals with Data</a:t>
            </a:r>
          </a:p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Increased Awareness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67264" y="4807322"/>
            <a:ext cx="4949283" cy="118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8"/>
              </a:lnSpc>
              <a:spcBef>
                <a:spcPct val="0"/>
              </a:spcBef>
            </a:pPr>
            <a:r>
              <a:rPr lang="en-US" sz="3427" dirty="0">
                <a:solidFill>
                  <a:srgbClr val="000000"/>
                </a:solidFill>
                <a:latin typeface="Arimo Bold"/>
              </a:rPr>
              <a:t>ADD PICTURE OR DELETE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E3E116-3ED7-87EA-617D-99E05832A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5356" y="648464"/>
            <a:ext cx="7543800" cy="100584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77E43E7-897B-288F-5BAD-53F62749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9501325"/>
            <a:ext cx="2895600" cy="365125"/>
          </a:xfrm>
        </p:spPr>
        <p:txBody>
          <a:bodyPr/>
          <a:lstStyle/>
          <a:p>
            <a:r>
              <a:rPr lang="en-US" dirty="0"/>
              <a:t>August 17, 2023 – Jeff Buscher</a:t>
            </a:r>
          </a:p>
        </p:txBody>
      </p:sp>
      <p:pic>
        <p:nvPicPr>
          <p:cNvPr id="12" name="Picture 2" descr="Healthy Together">
            <a:extLst>
              <a:ext uri="{FF2B5EF4-FFF2-40B4-BE49-F238E27FC236}">
                <a16:creationId xmlns:a16="http://schemas.microsoft.com/office/drawing/2014/main" id="{D705E4C3-9657-2097-DA2D-88148D432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509" y="8498602"/>
            <a:ext cx="1975291" cy="9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519377" y="476140"/>
            <a:ext cx="7011369" cy="9334720"/>
            <a:chOff x="0" y="0"/>
            <a:chExt cx="3663950" cy="487807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144000" y="6498744"/>
            <a:ext cx="2750753" cy="275955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876300"/>
            <a:ext cx="8295439" cy="105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000000"/>
                </a:solidFill>
                <a:latin typeface="Arimo Bold"/>
              </a:rPr>
              <a:t>Challenges/Barriers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D2C08ED0-DC71-7B6F-9CD6-1889E9ED6B43}"/>
              </a:ext>
            </a:extLst>
          </p:cNvPr>
          <p:cNvSpPr txBox="1"/>
          <p:nvPr/>
        </p:nvSpPr>
        <p:spPr>
          <a:xfrm>
            <a:off x="1348463" y="2609448"/>
            <a:ext cx="7011369" cy="3480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Lack of Housing</a:t>
            </a:r>
          </a:p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Funding</a:t>
            </a:r>
          </a:p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NIMBYism </a:t>
            </a:r>
          </a:p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Data Process Alignment </a:t>
            </a:r>
          </a:p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Lack of Housing </a:t>
            </a:r>
          </a:p>
        </p:txBody>
      </p:sp>
      <p:pic>
        <p:nvPicPr>
          <p:cNvPr id="9" name="Picture 8" descr="Several tents in the woods&#10;&#10;Description automatically generated">
            <a:extLst>
              <a:ext uri="{FF2B5EF4-FFF2-40B4-BE49-F238E27FC236}">
                <a16:creationId xmlns:a16="http://schemas.microsoft.com/office/drawing/2014/main" id="{6C60E9CF-B22F-F01B-F831-B6C017E76F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4136" y="1378435"/>
            <a:ext cx="9917464" cy="7879865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90B4EF-073E-48F9-0B71-E32774AA1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350" y="9469980"/>
            <a:ext cx="2895600" cy="365125"/>
          </a:xfrm>
        </p:spPr>
        <p:txBody>
          <a:bodyPr/>
          <a:lstStyle/>
          <a:p>
            <a:r>
              <a:rPr lang="en-US" dirty="0"/>
              <a:t>August 17, 2023 – Jeff Buscher</a:t>
            </a:r>
          </a:p>
        </p:txBody>
      </p:sp>
      <p:pic>
        <p:nvPicPr>
          <p:cNvPr id="8" name="Picture 2" descr="Healthy Together">
            <a:extLst>
              <a:ext uri="{FF2B5EF4-FFF2-40B4-BE49-F238E27FC236}">
                <a16:creationId xmlns:a16="http://schemas.microsoft.com/office/drawing/2014/main" id="{05730017-A6E8-F826-F981-2EA6CB14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509" y="8498602"/>
            <a:ext cx="1975291" cy="9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59000" y="4538894"/>
            <a:ext cx="10182819" cy="1018281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05CA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1" y="3131734"/>
            <a:ext cx="8420100" cy="2814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mo"/>
              </a:rPr>
              <a:t>Establish Clear goals for Action Teams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mo"/>
              </a:rPr>
              <a:t>Establish Clear goals for Task Force 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mo"/>
              </a:rPr>
              <a:t>Improved Client data Sharing via HMIS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mo"/>
              </a:rPr>
              <a:t>Create Emergency Shelter Site 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mo"/>
              </a:rPr>
              <a:t>Additional Staffing for Housing First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76300"/>
            <a:ext cx="12968749" cy="105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000000"/>
                </a:solidFill>
                <a:latin typeface="Arimo Bold"/>
              </a:rPr>
              <a:t>Year 2 Next Steps</a:t>
            </a:r>
          </a:p>
        </p:txBody>
      </p:sp>
      <p:pic>
        <p:nvPicPr>
          <p:cNvPr id="7" name="Picture 6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9D819421-065B-1AB6-BFAB-97EBA8538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800" y="1567434"/>
            <a:ext cx="13258800" cy="77724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059F8-396A-F44E-0DAB-F7179F7E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0" y="9447740"/>
            <a:ext cx="2895600" cy="365125"/>
          </a:xfrm>
        </p:spPr>
        <p:txBody>
          <a:bodyPr/>
          <a:lstStyle/>
          <a:p>
            <a:r>
              <a:rPr lang="en-US" dirty="0"/>
              <a:t>August 17, 2023 – Jeff Buscher</a:t>
            </a:r>
          </a:p>
        </p:txBody>
      </p:sp>
      <p:pic>
        <p:nvPicPr>
          <p:cNvPr id="8" name="Picture 2" descr="Healthy Together">
            <a:extLst>
              <a:ext uri="{FF2B5EF4-FFF2-40B4-BE49-F238E27FC236}">
                <a16:creationId xmlns:a16="http://schemas.microsoft.com/office/drawing/2014/main" id="{25B2916F-70BD-6709-EAF6-7FDF26AA9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509" y="8498602"/>
            <a:ext cx="1975291" cy="9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2087679" y="-1586923"/>
            <a:ext cx="4348917" cy="434891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05CA2"/>
            </a:solidFill>
          </p:spPr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DDD081F-39DF-CD76-ABC6-F0414EF02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306" y="575455"/>
            <a:ext cx="16230600" cy="21342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C9B41C-5863-BAFE-3C66-0EBD6EA8F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997" y="2986950"/>
            <a:ext cx="12683665" cy="7204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AA1CC1-A80B-C52A-BA80-3D28656CCEC0}"/>
              </a:ext>
            </a:extLst>
          </p:cNvPr>
          <p:cNvSpPr txBox="1"/>
          <p:nvPr/>
        </p:nvSpPr>
        <p:spPr>
          <a:xfrm>
            <a:off x="6248400" y="1380968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linkClick r:id="rId5"/>
              </a:rPr>
              <a:t>https://lcph-chip-helenamtmaps.hub.arcgis.com/</a:t>
            </a:r>
            <a:endParaRPr lang="en-US" sz="28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D9A25E-C487-184E-1EC6-8CE26CDE7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August 17, 2023 - CHIP Priority Leads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73755" y="6210300"/>
            <a:ext cx="8959874" cy="895987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6AC3A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147141" y="842642"/>
            <a:ext cx="11993717" cy="166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2"/>
              </a:lnSpc>
              <a:spcBef>
                <a:spcPct val="0"/>
              </a:spcBef>
            </a:pPr>
            <a:r>
              <a:rPr lang="en-US" sz="9501" dirty="0">
                <a:solidFill>
                  <a:srgbClr val="000000"/>
                </a:solidFill>
                <a:latin typeface="Arimo Bold"/>
              </a:rPr>
              <a:t>THANK YOU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5834980" y="7124700"/>
            <a:ext cx="5884639" cy="588463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05CA2"/>
            </a:solidFill>
          </p:spPr>
        </p:sp>
      </p:grpSp>
      <p:sp>
        <p:nvSpPr>
          <p:cNvPr id="8" name="TextBox 5">
            <a:extLst>
              <a:ext uri="{FF2B5EF4-FFF2-40B4-BE49-F238E27FC236}">
                <a16:creationId xmlns:a16="http://schemas.microsoft.com/office/drawing/2014/main" id="{30B56791-BF8A-CDEF-1135-71B7636739E0}"/>
              </a:ext>
            </a:extLst>
          </p:cNvPr>
          <p:cNvSpPr txBox="1"/>
          <p:nvPr/>
        </p:nvSpPr>
        <p:spPr>
          <a:xfrm>
            <a:off x="1066801" y="2506299"/>
            <a:ext cx="14279716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rimo Bold"/>
              </a:rPr>
              <a:t>For more information, contact: </a:t>
            </a:r>
            <a:br>
              <a:rPr lang="en-US" sz="4000" dirty="0">
                <a:solidFill>
                  <a:srgbClr val="000000"/>
                </a:solidFill>
                <a:latin typeface="Arimo Bold"/>
              </a:rPr>
            </a:br>
            <a:br>
              <a:rPr lang="en-US" sz="4000" dirty="0">
                <a:solidFill>
                  <a:srgbClr val="000000"/>
                </a:solidFill>
                <a:latin typeface="Arimo Bold"/>
              </a:rPr>
            </a:br>
            <a:r>
              <a:rPr lang="en-US" sz="3200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Chronic Disease:</a:t>
            </a:r>
            <a:br>
              <a:rPr lang="en-US" sz="3200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r>
              <a:rPr lang="en-US" sz="3200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Sarah Sandau, </a:t>
            </a:r>
            <a:r>
              <a:rPr lang="en-US" sz="3200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hlinkClick r:id="rId3"/>
              </a:rPr>
              <a:t>ssandau@lccountymt.gov</a:t>
            </a:r>
            <a:r>
              <a:rPr lang="en-US" sz="3200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, 406-457-8960</a:t>
            </a:r>
          </a:p>
          <a:p>
            <a:pPr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Behavioral Health: </a:t>
            </a:r>
            <a:br>
              <a:rPr lang="en-US" sz="3200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r>
              <a:rPr lang="en-US" sz="3200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Jess Hegstrom, </a:t>
            </a:r>
            <a:r>
              <a:rPr lang="en-US" sz="3200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hlinkClick r:id="rId4"/>
              </a:rPr>
              <a:t>jhegstrom@lccountymt.gov</a:t>
            </a:r>
            <a:r>
              <a:rPr lang="en-US" sz="3200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, 406-457-8970</a:t>
            </a:r>
          </a:p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Jolene Jennings, </a:t>
            </a:r>
            <a:r>
              <a:rPr lang="en-US" sz="3200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hlinkClick r:id="rId5"/>
              </a:rPr>
              <a:t>jjennings@lccountymt.gov</a:t>
            </a:r>
            <a:r>
              <a:rPr lang="en-US" sz="3200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, 406-457-8957</a:t>
            </a:r>
          </a:p>
          <a:p>
            <a:pPr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Housing: </a:t>
            </a:r>
          </a:p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Jeff Buscher, </a:t>
            </a:r>
            <a:r>
              <a:rPr lang="en-US" sz="3200" u="sng" dirty="0">
                <a:solidFill>
                  <a:srgbClr val="0000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hlinkClick r:id="rId6"/>
              </a:rPr>
              <a:t>jeff@unitedwaylca.org</a:t>
            </a:r>
            <a:r>
              <a:rPr lang="en-US" sz="3200">
                <a:solidFill>
                  <a:srgbClr val="00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, 406-442-4360</a:t>
            </a:r>
            <a:br>
              <a:rPr lang="en-US" sz="3200" dirty="0">
                <a:effectLst/>
              </a:rPr>
            </a:br>
            <a:endParaRPr lang="en-US" sz="3200" dirty="0">
              <a:solidFill>
                <a:srgbClr val="0000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820F28B-229A-F4BA-168B-9AA2E26F7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6800" y="9528365"/>
            <a:ext cx="2895600" cy="365125"/>
          </a:xfrm>
        </p:spPr>
        <p:txBody>
          <a:bodyPr/>
          <a:lstStyle/>
          <a:p>
            <a:r>
              <a:rPr lang="en-US" dirty="0"/>
              <a:t>August 17, 2023 - CHIP Priority Leads</a:t>
            </a:r>
          </a:p>
        </p:txBody>
      </p:sp>
      <p:pic>
        <p:nvPicPr>
          <p:cNvPr id="10" name="Picture 2" descr="Healthy Together">
            <a:extLst>
              <a:ext uri="{FF2B5EF4-FFF2-40B4-BE49-F238E27FC236}">
                <a16:creationId xmlns:a16="http://schemas.microsoft.com/office/drawing/2014/main" id="{3C5539A1-9CCB-B693-5D8A-4E7E5B59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963" y="8639178"/>
            <a:ext cx="2738037" cy="125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681399" y="-4479937"/>
            <a:ext cx="8959874" cy="895987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6AC3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849600" y="6210300"/>
            <a:ext cx="5884639" cy="588463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05CA2"/>
            </a:solidFill>
          </p:spPr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9A10B65-835B-2C71-A886-266D53F3C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563" y="1333500"/>
            <a:ext cx="7536873" cy="6858000"/>
          </a:xfrm>
          <a:prstGeom prst="rect">
            <a:avLst/>
          </a:prstGeom>
        </p:spPr>
      </p:pic>
      <p:pic>
        <p:nvPicPr>
          <p:cNvPr id="4" name="Picture 2" descr="Healthy Together">
            <a:extLst>
              <a:ext uri="{FF2B5EF4-FFF2-40B4-BE49-F238E27FC236}">
                <a16:creationId xmlns:a16="http://schemas.microsoft.com/office/drawing/2014/main" id="{573AE8F3-0A4D-0839-C48A-26300760A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353" y="8517228"/>
            <a:ext cx="2892647" cy="133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96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76300"/>
            <a:ext cx="14668500" cy="105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000000"/>
                </a:solidFill>
                <a:latin typeface="Arimo Bold"/>
              </a:rPr>
              <a:t>Healthy Together Steering Committee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430375" y="7458075"/>
            <a:ext cx="5657850" cy="565785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05CA2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74E6C0E-2FC4-3A8C-50C6-4D1B33D2B5D0}"/>
              </a:ext>
            </a:extLst>
          </p:cNvPr>
          <p:cNvSpPr txBox="1"/>
          <p:nvPr/>
        </p:nvSpPr>
        <p:spPr>
          <a:xfrm>
            <a:off x="1552114" y="2476500"/>
            <a:ext cx="12240086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Amy Emmert,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Director of Populati</a:t>
            </a:r>
            <a:r>
              <a:rPr lang="en-US" sz="2800" b="0" i="0" dirty="0">
                <a:effectLst/>
                <a:latin typeface="Calibri" panose="020F0502020204030204" pitchFamily="34" charset="0"/>
              </a:rPr>
              <a:t>on Health, St. Peter's Health</a:t>
            </a:r>
            <a:endParaRPr lang="en-US" sz="4400" b="0" i="0" dirty="0">
              <a:effectLst/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800" b="1" i="0" dirty="0">
                <a:effectLst/>
                <a:latin typeface="Calibri" panose="020F0502020204030204" pitchFamily="34" charset="0"/>
              </a:rPr>
              <a:t>Lori Ladas, </a:t>
            </a:r>
            <a:r>
              <a:rPr lang="en-US" sz="2800" b="0" i="0" dirty="0">
                <a:effectLst/>
                <a:latin typeface="Calibri" panose="020F0502020204030204" pitchFamily="34" charset="0"/>
              </a:rPr>
              <a:t>Executive Director, Rocky Mountain Development Council, Inc.</a:t>
            </a:r>
            <a:endParaRPr lang="en-US" sz="4400" b="0" i="0" dirty="0">
              <a:effectLst/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800" b="1" i="0" dirty="0">
                <a:effectLst/>
                <a:latin typeface="Calibri" panose="020F0502020204030204" pitchFamily="34" charset="0"/>
              </a:rPr>
              <a:t>Emily McVey, </a:t>
            </a:r>
            <a:r>
              <a:rPr lang="en-US" sz="2800" b="0" i="0" dirty="0">
                <a:effectLst/>
                <a:latin typeface="Calibri" panose="020F0502020204030204" pitchFamily="34" charset="0"/>
              </a:rPr>
              <a:t>Executive Director, United Way of the Lewis and Clark Area</a:t>
            </a:r>
            <a:endParaRPr lang="en-US" sz="4400" b="0" i="0" dirty="0">
              <a:effectLst/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800" b="1" i="0" dirty="0">
                <a:effectLst/>
                <a:latin typeface="Calibri" panose="020F0502020204030204" pitchFamily="34" charset="0"/>
              </a:rPr>
              <a:t>Drenda Niemann, </a:t>
            </a:r>
            <a:r>
              <a:rPr lang="en-US" sz="2800" b="0" i="0" dirty="0">
                <a:effectLst/>
                <a:latin typeface="Calibri" panose="020F0502020204030204" pitchFamily="34" charset="0"/>
              </a:rPr>
              <a:t>Health Officer, Lewis and Clark Public Health</a:t>
            </a:r>
            <a:endParaRPr lang="en-US" sz="4400" b="0" i="0" dirty="0">
              <a:effectLst/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800" b="1" i="0" dirty="0">
                <a:effectLst/>
                <a:latin typeface="Calibri" panose="020F0502020204030204" pitchFamily="34" charset="0"/>
              </a:rPr>
              <a:t>Justin Murgel</a:t>
            </a:r>
            <a:r>
              <a:rPr lang="en-US" sz="2800" b="1" i="0">
                <a:effectLst/>
                <a:latin typeface="Calibri" panose="020F0502020204030204" pitchFamily="34" charset="0"/>
              </a:rPr>
              <a:t>, </a:t>
            </a:r>
            <a:r>
              <a:rPr lang="en-US" sz="2800" b="0" i="0">
                <a:effectLst/>
                <a:latin typeface="Calibri" panose="020F0502020204030204" pitchFamily="34" charset="0"/>
              </a:rPr>
              <a:t>CEO, </a:t>
            </a:r>
            <a:r>
              <a:rPr lang="en-US" sz="2800" b="0" i="0" dirty="0">
                <a:effectLst/>
                <a:latin typeface="Calibri" panose="020F0502020204030204" pitchFamily="34" charset="0"/>
              </a:rPr>
              <a:t>PureView Health Center</a:t>
            </a:r>
            <a:endParaRPr lang="en-US" sz="4400" b="0" i="0" dirty="0">
              <a:effectLst/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800" b="1" i="0" dirty="0">
                <a:effectLst/>
                <a:latin typeface="Calibri" panose="020F0502020204030204" pitchFamily="34" charset="0"/>
              </a:rPr>
              <a:t>Haylie Wisemiller, </a:t>
            </a:r>
            <a:r>
              <a:rPr lang="en-US" sz="2800" b="0" i="0" dirty="0">
                <a:effectLst/>
                <a:latin typeface="Calibri" panose="020F0502020204030204" pitchFamily="34" charset="0"/>
              </a:rPr>
              <a:t>Population Health, St. Peter's Health</a:t>
            </a:r>
            <a:br>
              <a:rPr lang="en-US" sz="2800" b="0" i="0" dirty="0">
                <a:effectLst/>
                <a:latin typeface="Calibri" panose="020F0502020204030204" pitchFamily="34" charset="0"/>
              </a:rPr>
            </a:br>
            <a:r>
              <a:rPr lang="en-US" sz="2800" b="1" i="0" dirty="0">
                <a:effectLst/>
                <a:latin typeface="Calibri" panose="020F0502020204030204" pitchFamily="34" charset="0"/>
              </a:rPr>
              <a:t>Julie Bir</a:t>
            </a:r>
            <a:r>
              <a:rPr lang="en-US" sz="2800" dirty="0">
                <a:latin typeface="Calibri" panose="020F0502020204030204" pitchFamily="34" charset="0"/>
              </a:rPr>
              <a:t>, </a:t>
            </a:r>
            <a:r>
              <a:rPr lang="en-US" sz="2800" b="0" i="0" dirty="0">
                <a:effectLst/>
                <a:latin typeface="Calibri" panose="020F0502020204030204" pitchFamily="34" charset="0"/>
              </a:rPr>
              <a:t>Regional CONNECT Referral Coordinator, Lewis and Clark Public Health</a:t>
            </a:r>
            <a:endParaRPr lang="en-US" sz="4400" b="0" i="0" dirty="0">
              <a:effectLst/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800" b="1" i="0" dirty="0">
                <a:effectLst/>
                <a:latin typeface="Calibri" panose="020F0502020204030204" pitchFamily="34" charset="0"/>
              </a:rPr>
              <a:t>Dorota Carpenedo, </a:t>
            </a:r>
            <a:r>
              <a:rPr lang="en-US" sz="2800" b="0" i="0" dirty="0">
                <a:effectLst/>
                <a:latin typeface="Calibri" panose="020F0502020204030204" pitchFamily="34" charset="0"/>
              </a:rPr>
              <a:t>Epidemiologist, Lewis and Clark Public Health</a:t>
            </a:r>
            <a:endParaRPr lang="en-US" sz="4400" b="0" i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E490B8-0943-B5B8-DD8C-3D68A7D8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7507" y="9546263"/>
            <a:ext cx="4048585" cy="365125"/>
          </a:xfrm>
        </p:spPr>
        <p:txBody>
          <a:bodyPr/>
          <a:lstStyle/>
          <a:p>
            <a:r>
              <a:rPr lang="en-US" dirty="0"/>
              <a:t>August 17, 2023 – Healthy Together Steering Committee</a:t>
            </a:r>
          </a:p>
        </p:txBody>
      </p:sp>
      <p:pic>
        <p:nvPicPr>
          <p:cNvPr id="7" name="Picture 2" descr="Healthy Together">
            <a:extLst>
              <a:ext uri="{FF2B5EF4-FFF2-40B4-BE49-F238E27FC236}">
                <a16:creationId xmlns:a16="http://schemas.microsoft.com/office/drawing/2014/main" id="{45407FF3-2A16-CCDE-DB11-E8890AA5A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509" y="8498602"/>
            <a:ext cx="1975291" cy="9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723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76300"/>
            <a:ext cx="14287500" cy="105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000000"/>
                </a:solidFill>
                <a:latin typeface="Arimo Bold"/>
              </a:rPr>
              <a:t>Priority Area 1: Chronic Disease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430375" y="7458075"/>
            <a:ext cx="5657850" cy="565785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05CA2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2620319"/>
            <a:ext cx="148209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000" dirty="0"/>
              <a:t>Goal: Design culturally responsive policies, systems and environments in Lewis and Clark County for making the healthy choice the easy choice so that all community members can thrive in a culture that sustains health and prevents chronic disease.</a:t>
            </a:r>
            <a:endParaRPr lang="en-US" sz="40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E6C0E-2FC4-3A8C-50C6-4D1B33D2B5D0}"/>
              </a:ext>
            </a:extLst>
          </p:cNvPr>
          <p:cNvSpPr txBox="1"/>
          <p:nvPr/>
        </p:nvSpPr>
        <p:spPr>
          <a:xfrm>
            <a:off x="1024218" y="5081649"/>
            <a:ext cx="24709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Presented by:</a:t>
            </a:r>
          </a:p>
          <a:p>
            <a:r>
              <a:rPr lang="en-US" sz="3200" dirty="0"/>
              <a:t>Sarah Sandau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E490B8-0943-B5B8-DD8C-3D68A7D8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9615" y="9502775"/>
            <a:ext cx="2895600" cy="365125"/>
          </a:xfrm>
        </p:spPr>
        <p:txBody>
          <a:bodyPr/>
          <a:lstStyle/>
          <a:p>
            <a:r>
              <a:rPr lang="en-US" dirty="0"/>
              <a:t>August 17, 2023 – Sarah Sandau</a:t>
            </a:r>
          </a:p>
        </p:txBody>
      </p:sp>
      <p:pic>
        <p:nvPicPr>
          <p:cNvPr id="7" name="Picture 2" descr="Healthy Together">
            <a:extLst>
              <a:ext uri="{FF2B5EF4-FFF2-40B4-BE49-F238E27FC236}">
                <a16:creationId xmlns:a16="http://schemas.microsoft.com/office/drawing/2014/main" id="{45407FF3-2A16-CCDE-DB11-E8890AA5A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509" y="8498602"/>
            <a:ext cx="1975291" cy="9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73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50204" y="7037525"/>
            <a:ext cx="5657850" cy="5657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6AC3A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842104" y="-419863"/>
            <a:ext cx="8357357" cy="11126727"/>
            <a:chOff x="0" y="0"/>
            <a:chExt cx="3663950" cy="487807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063979" y="876300"/>
            <a:ext cx="9241821" cy="105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000000"/>
                </a:solidFill>
                <a:latin typeface="Arimo Bold"/>
              </a:rPr>
              <a:t>Successes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8464" y="2609448"/>
            <a:ext cx="10870278" cy="3465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Year long process to create a thorough and meaningful Social Determinants of Health Accelerator Plan</a:t>
            </a:r>
          </a:p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Healthy Living Challenge</a:t>
            </a:r>
          </a:p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Farmers Market Bingo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6F177C-63B0-63CE-DDB2-32526F8BF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7658" y="3848100"/>
            <a:ext cx="4971640" cy="6894975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8DF7396-321D-3A1F-1BA8-0F8A4EE2C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9416143"/>
            <a:ext cx="2895600" cy="365125"/>
          </a:xfrm>
        </p:spPr>
        <p:txBody>
          <a:bodyPr/>
          <a:lstStyle/>
          <a:p>
            <a:r>
              <a:rPr lang="en-US" dirty="0"/>
              <a:t>August 17, 2023 – Sarah Sandau</a:t>
            </a:r>
          </a:p>
        </p:txBody>
      </p:sp>
      <p:pic>
        <p:nvPicPr>
          <p:cNvPr id="12" name="Picture 2" descr="Healthy Together">
            <a:extLst>
              <a:ext uri="{FF2B5EF4-FFF2-40B4-BE49-F238E27FC236}">
                <a16:creationId xmlns:a16="http://schemas.microsoft.com/office/drawing/2014/main" id="{4A3E651C-F296-F0C7-9D52-83E93D12C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8464" y="8502066"/>
            <a:ext cx="1975291" cy="9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519377" y="476140"/>
            <a:ext cx="7011369" cy="9334720"/>
            <a:chOff x="0" y="0"/>
            <a:chExt cx="3663950" cy="487807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876300"/>
            <a:ext cx="8295439" cy="105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000000"/>
                </a:solidFill>
                <a:latin typeface="Arimo Bold"/>
              </a:rPr>
              <a:t>Challenges/Barriers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D2C08ED0-DC71-7B6F-9CD6-1889E9ED6B43}"/>
              </a:ext>
            </a:extLst>
          </p:cNvPr>
          <p:cNvSpPr txBox="1"/>
          <p:nvPr/>
        </p:nvSpPr>
        <p:spPr>
          <a:xfrm>
            <a:off x="856111" y="2630387"/>
            <a:ext cx="8374605" cy="1369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4548" lvl="1" indent="-427274">
              <a:lnSpc>
                <a:spcPts val="5541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</a:rPr>
              <a:t>Finding funding for implementation</a:t>
            </a:r>
          </a:p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</a:rPr>
              <a:t>Coalition capacity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5A6B8EC-9EF5-5AAA-A36B-34327C7356D8}"/>
              </a:ext>
            </a:extLst>
          </p:cNvPr>
          <p:cNvSpPr txBox="1"/>
          <p:nvPr/>
        </p:nvSpPr>
        <p:spPr>
          <a:xfrm>
            <a:off x="1028700" y="5296328"/>
            <a:ext cx="12968749" cy="105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000000"/>
                </a:solidFill>
                <a:latin typeface="Arimo Bold"/>
              </a:rPr>
              <a:t>Year 2 Next Steps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50E9F497-32B7-2A81-2E7C-68CFFCF6DCEC}"/>
              </a:ext>
            </a:extLst>
          </p:cNvPr>
          <p:cNvSpPr txBox="1"/>
          <p:nvPr/>
        </p:nvSpPr>
        <p:spPr>
          <a:xfrm>
            <a:off x="812568" y="6672960"/>
            <a:ext cx="7734780" cy="664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</a:rPr>
              <a:t>Implementation!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2A320F-CF65-45BB-9E2B-DAAED8430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068" y="760508"/>
            <a:ext cx="8967135" cy="804059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830F0-CE72-28C9-7347-C4CB78B28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68" y="9533793"/>
            <a:ext cx="2895600" cy="365125"/>
          </a:xfrm>
        </p:spPr>
        <p:txBody>
          <a:bodyPr/>
          <a:lstStyle/>
          <a:p>
            <a:r>
              <a:rPr lang="en-US" dirty="0"/>
              <a:t>August 17, 2023 – Sarah Sandau</a:t>
            </a:r>
          </a:p>
        </p:txBody>
      </p:sp>
      <p:pic>
        <p:nvPicPr>
          <p:cNvPr id="10" name="Picture 2" descr="Healthy Together">
            <a:extLst>
              <a:ext uri="{FF2B5EF4-FFF2-40B4-BE49-F238E27FC236}">
                <a16:creationId xmlns:a16="http://schemas.microsoft.com/office/drawing/2014/main" id="{39069676-171C-4CCB-6B9F-7967E425C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522" y="8502066"/>
            <a:ext cx="1975291" cy="9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76300"/>
            <a:ext cx="14287500" cy="105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000000"/>
                </a:solidFill>
                <a:latin typeface="Arimo Bold"/>
              </a:rPr>
              <a:t>Priority Area 2: Behavioral Health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430375" y="7458075"/>
            <a:ext cx="5657850" cy="565785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05CA2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2620319"/>
            <a:ext cx="14820900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000" dirty="0"/>
              <a:t>Goal: Create an environment in Lewis and Clark County in which the mental wellness of every resident is supported and all are empowered to live free from substance misuse or abuse.</a:t>
            </a:r>
            <a:endParaRPr lang="en-US" sz="40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A77003-6510-55F5-9B62-4F9F6C2F46A1}"/>
              </a:ext>
            </a:extLst>
          </p:cNvPr>
          <p:cNvSpPr txBox="1"/>
          <p:nvPr/>
        </p:nvSpPr>
        <p:spPr>
          <a:xfrm>
            <a:off x="1001806" y="4604891"/>
            <a:ext cx="59699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Presented by:</a:t>
            </a:r>
          </a:p>
          <a:p>
            <a:r>
              <a:rPr lang="en-US" sz="3200" dirty="0"/>
              <a:t>Jess Hegstrom and Jolene Jennings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433139F-EA25-17C1-B769-94D374DD8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9443357"/>
            <a:ext cx="3657600" cy="365125"/>
          </a:xfrm>
        </p:spPr>
        <p:txBody>
          <a:bodyPr/>
          <a:lstStyle/>
          <a:p>
            <a:r>
              <a:rPr lang="en-US" dirty="0"/>
              <a:t>August 17, 2023 – Jess Hegstrom and Jolene Jennings</a:t>
            </a:r>
          </a:p>
        </p:txBody>
      </p:sp>
      <p:pic>
        <p:nvPicPr>
          <p:cNvPr id="7" name="Picture 2" descr="Healthy Together">
            <a:extLst>
              <a:ext uri="{FF2B5EF4-FFF2-40B4-BE49-F238E27FC236}">
                <a16:creationId xmlns:a16="http://schemas.microsoft.com/office/drawing/2014/main" id="{6E7A8FDB-DC18-9A4E-0B75-1D01584FE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509" y="8498602"/>
            <a:ext cx="1975291" cy="9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834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842104" y="-419863"/>
            <a:ext cx="8357357" cy="11126727"/>
            <a:chOff x="0" y="0"/>
            <a:chExt cx="3663950" cy="487807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032013" y="502498"/>
            <a:ext cx="15014221" cy="105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000000"/>
                </a:solidFill>
                <a:latin typeface="Arimo Bold"/>
              </a:rPr>
              <a:t>Behavioral Health Successes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2000" y="1921711"/>
            <a:ext cx="18897601" cy="4866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4548" lvl="1" indent="-427274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988 Suicide Prevention and Mental Health Crisis Lifeline-Goal Surpassed!</a:t>
            </a:r>
          </a:p>
          <a:p>
            <a:pPr marL="1455974" lvl="2" indent="-571500">
              <a:lnSpc>
                <a:spcPts val="5541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Goal of 150 Behavioral Health Crisis Calls in first year expanded to 596!</a:t>
            </a:r>
          </a:p>
          <a:p>
            <a:pPr marL="427274" lvl="1" algn="just">
              <a:lnSpc>
                <a:spcPts val="5541"/>
              </a:lnSpc>
            </a:pPr>
            <a:endParaRPr lang="en-US" sz="3958" dirty="0">
              <a:solidFill>
                <a:srgbClr val="000000"/>
              </a:solidFill>
              <a:latin typeface="Arimo"/>
            </a:endParaRPr>
          </a:p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Robust data collection and partnership collaboration. </a:t>
            </a:r>
          </a:p>
          <a:p>
            <a:pPr marL="1455974" lvl="2" indent="-571500" algn="just">
              <a:lnSpc>
                <a:spcPts val="5541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Crisis System Dashboard developed for 3-Pillars</a:t>
            </a:r>
          </a:p>
          <a:p>
            <a:pPr marL="1455974" lvl="2" indent="-571500" algn="just">
              <a:lnSpc>
                <a:spcPts val="5541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Multiple Provider and Public Health Collaboration</a:t>
            </a:r>
          </a:p>
          <a:p>
            <a:pPr marL="1455974" lvl="2" indent="-571500" algn="just">
              <a:lnSpc>
                <a:spcPts val="5541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Arimo"/>
                <a:hlinkClick r:id="rId3"/>
              </a:rPr>
              <a:t>BH Crisis System Dashboard</a:t>
            </a:r>
            <a:endParaRPr lang="en-US" sz="3958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13" name="Picture 12" descr="A graphic of a mountain range with a sun and clouds&#10;&#10;Description automatically generated">
            <a:extLst>
              <a:ext uri="{FF2B5EF4-FFF2-40B4-BE49-F238E27FC236}">
                <a16:creationId xmlns:a16="http://schemas.microsoft.com/office/drawing/2014/main" id="{E3F33EA6-DCC0-581C-2D83-0222D607F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09" y="4268369"/>
            <a:ext cx="4800600" cy="48006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07D2BF-688F-B942-1E98-272C953B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8329" y="9419377"/>
            <a:ext cx="2895600" cy="365125"/>
          </a:xfrm>
        </p:spPr>
        <p:txBody>
          <a:bodyPr/>
          <a:lstStyle/>
          <a:p>
            <a:r>
              <a:rPr lang="en-US" dirty="0"/>
              <a:t>August 17, 2023 – Jolene Jennings</a:t>
            </a:r>
          </a:p>
        </p:txBody>
      </p:sp>
      <p:pic>
        <p:nvPicPr>
          <p:cNvPr id="3" name="Picture 2" descr="Healthy Together">
            <a:extLst>
              <a:ext uri="{FF2B5EF4-FFF2-40B4-BE49-F238E27FC236}">
                <a16:creationId xmlns:a16="http://schemas.microsoft.com/office/drawing/2014/main" id="{AA8EF989-1F74-FE6B-EF46-703CD2F88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509" y="8498602"/>
            <a:ext cx="1975291" cy="9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842104" y="-419863"/>
            <a:ext cx="8357357" cy="11126727"/>
            <a:chOff x="0" y="0"/>
            <a:chExt cx="3663950" cy="487807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080172" y="502498"/>
            <a:ext cx="15014221" cy="105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000000"/>
                </a:solidFill>
                <a:latin typeface="Arimo Bold"/>
              </a:rPr>
              <a:t>Behavioral Health Successes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7952" y="4138517"/>
            <a:ext cx="17526000" cy="3465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98774" lvl="1" indent="-571500">
              <a:lnSpc>
                <a:spcPts val="5541"/>
              </a:lnSpc>
              <a:buFont typeface="Arial" panose="020B0604020202020204" pitchFamily="34" charset="0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48 suicide loss survivors received calls, resources, </a:t>
            </a:r>
          </a:p>
          <a:p>
            <a:pPr marL="969963" lvl="1">
              <a:lnSpc>
                <a:spcPts val="5541"/>
              </a:lnSpc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and support since the start of LOSS Team of Lewis and Clark County Area</a:t>
            </a:r>
          </a:p>
          <a:p>
            <a:pPr marL="998774" lvl="1" indent="-571500">
              <a:lnSpc>
                <a:spcPts val="5541"/>
              </a:lnSpc>
              <a:buFont typeface="Arial" panose="020B0604020202020204" pitchFamily="34" charset="0"/>
              <a:buChar char="•"/>
            </a:pPr>
            <a:endParaRPr lang="en-US" sz="3958" dirty="0">
              <a:solidFill>
                <a:srgbClr val="000000"/>
              </a:solidFill>
              <a:latin typeface="Arimo"/>
            </a:endParaRPr>
          </a:p>
          <a:p>
            <a:pPr marL="998774" lvl="1" indent="-571500">
              <a:lnSpc>
                <a:spcPts val="5541"/>
              </a:lnSpc>
              <a:buFont typeface="Arial" panose="020B0604020202020204" pitchFamily="34" charset="0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5 school districts supported by the Suicide Prevention Program are delivering the Signs of Suicide model to students</a:t>
            </a:r>
          </a:p>
        </p:txBody>
      </p:sp>
      <p:pic>
        <p:nvPicPr>
          <p:cNvPr id="3" name="Picture 2" descr="A group of women sitting on a couch&#10;&#10;Description automatically generated">
            <a:extLst>
              <a:ext uri="{FF2B5EF4-FFF2-40B4-BE49-F238E27FC236}">
                <a16:creationId xmlns:a16="http://schemas.microsoft.com/office/drawing/2014/main" id="{6086DD53-6C8D-B752-B079-74AFE2E80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8636" r="3062"/>
          <a:stretch/>
        </p:blipFill>
        <p:spPr>
          <a:xfrm>
            <a:off x="12954000" y="453318"/>
            <a:ext cx="6629400" cy="36625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E05EEB-6E5B-3560-ACFA-DCD873845193}"/>
              </a:ext>
            </a:extLst>
          </p:cNvPr>
          <p:cNvSpPr txBox="1"/>
          <p:nvPr/>
        </p:nvSpPr>
        <p:spPr>
          <a:xfrm>
            <a:off x="22862" y="2185818"/>
            <a:ext cx="12115800" cy="1442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8774" lvl="1" indent="-571500">
              <a:lnSpc>
                <a:spcPts val="5541"/>
              </a:lnSpc>
              <a:buFont typeface="Arial" panose="020B0604020202020204" pitchFamily="34" charset="0"/>
              <a:buChar char="•"/>
            </a:pPr>
            <a:r>
              <a:rPr lang="en-US" sz="3960" dirty="0">
                <a:solidFill>
                  <a:srgbClr val="000000"/>
                </a:solidFill>
                <a:latin typeface="Arimo"/>
              </a:rPr>
              <a:t>755 people trained in suicide prevention, mental </a:t>
            </a:r>
          </a:p>
          <a:p>
            <a:pPr marL="427038" lvl="1" indent="542925">
              <a:lnSpc>
                <a:spcPts val="5541"/>
              </a:lnSpc>
            </a:pPr>
            <a:r>
              <a:rPr lang="en-US" sz="3960" dirty="0">
                <a:solidFill>
                  <a:srgbClr val="000000"/>
                </a:solidFill>
                <a:latin typeface="Arimo"/>
              </a:rPr>
              <a:t>health awareness in Q3 SAMHSA’s MHAT grant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44E642-6585-C452-C8BC-1A8C2D45F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9410419"/>
            <a:ext cx="2895600" cy="365125"/>
          </a:xfrm>
        </p:spPr>
        <p:txBody>
          <a:bodyPr/>
          <a:lstStyle/>
          <a:p>
            <a:r>
              <a:rPr lang="en-US" dirty="0"/>
              <a:t>August 17, 2023 – Jess Hegstrom</a:t>
            </a:r>
          </a:p>
        </p:txBody>
      </p:sp>
      <p:pic>
        <p:nvPicPr>
          <p:cNvPr id="9" name="Picture 2" descr="Healthy Together">
            <a:extLst>
              <a:ext uri="{FF2B5EF4-FFF2-40B4-BE49-F238E27FC236}">
                <a16:creationId xmlns:a16="http://schemas.microsoft.com/office/drawing/2014/main" id="{71995CC9-9FD1-2430-32B2-D140EACEE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509" y="8498602"/>
            <a:ext cx="1975291" cy="9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39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894753" y="5143500"/>
            <a:ext cx="5635993" cy="4667359"/>
            <a:chOff x="0" y="0"/>
            <a:chExt cx="3663950" cy="487807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285062" y="7107815"/>
            <a:ext cx="2750753" cy="275955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876300"/>
            <a:ext cx="15125700" cy="105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000000"/>
                </a:solidFill>
                <a:latin typeface="Arimo Bold"/>
              </a:rPr>
              <a:t>Behavioral Health Challenges/Barriers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D2C08ED0-DC71-7B6F-9CD6-1889E9ED6B43}"/>
              </a:ext>
            </a:extLst>
          </p:cNvPr>
          <p:cNvSpPr txBox="1"/>
          <p:nvPr/>
        </p:nvSpPr>
        <p:spPr>
          <a:xfrm>
            <a:off x="1348464" y="2609448"/>
            <a:ext cx="15263136" cy="437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4548" lvl="1" indent="-427274" algn="just">
              <a:lnSpc>
                <a:spcPct val="150000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No County funding provided for 988 outreach and promotion</a:t>
            </a:r>
          </a:p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Crisis Stabilization Facility slow to launch as 3</a:t>
            </a:r>
            <a:r>
              <a:rPr lang="en-US" sz="3958" baseline="30000" dirty="0">
                <a:solidFill>
                  <a:srgbClr val="000000"/>
                </a:solidFill>
                <a:latin typeface="Arimo"/>
              </a:rPr>
              <a:t>rd</a:t>
            </a:r>
            <a:r>
              <a:rPr lang="en-US" sz="3958" dirty="0">
                <a:solidFill>
                  <a:srgbClr val="000000"/>
                </a:solidFill>
                <a:latin typeface="Arimo"/>
              </a:rPr>
              <a:t> Crisis Pillar </a:t>
            </a:r>
          </a:p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Lack of capacity at one school slowed progress of a Teen Mental Health First Aid pilot but is expected to continue in fall 2023</a:t>
            </a:r>
          </a:p>
          <a:p>
            <a:pPr marL="854548" lvl="1" indent="-427274" algn="just">
              <a:lnSpc>
                <a:spcPts val="5541"/>
              </a:lnSpc>
              <a:buFont typeface="Arial"/>
              <a:buChar char="•"/>
            </a:pPr>
            <a:r>
              <a:rPr lang="en-US" sz="3958" dirty="0">
                <a:solidFill>
                  <a:srgbClr val="000000"/>
                </a:solidFill>
                <a:latin typeface="Arimo"/>
              </a:rPr>
              <a:t>Staffing challenges has limited progress of suicide prevention program initiatives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80B53F-D305-1C70-BE82-608B6CADC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4844" y="9258300"/>
            <a:ext cx="3633355" cy="365125"/>
          </a:xfrm>
        </p:spPr>
        <p:txBody>
          <a:bodyPr/>
          <a:lstStyle/>
          <a:p>
            <a:r>
              <a:rPr lang="en-US" dirty="0"/>
              <a:t>August 17, 2023 – Jess Hegstrom and Jolene Jennings</a:t>
            </a:r>
          </a:p>
        </p:txBody>
      </p:sp>
      <p:pic>
        <p:nvPicPr>
          <p:cNvPr id="8" name="Picture 2" descr="Healthy Together">
            <a:extLst>
              <a:ext uri="{FF2B5EF4-FFF2-40B4-BE49-F238E27FC236}">
                <a16:creationId xmlns:a16="http://schemas.microsoft.com/office/drawing/2014/main" id="{7B18BCC3-DD47-15AF-218B-70342CBCD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0" y="8349666"/>
            <a:ext cx="1975291" cy="9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705</Words>
  <Application>Microsoft Office PowerPoint</Application>
  <PresentationFormat>Custom</PresentationFormat>
  <Paragraphs>110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Arimo</vt:lpstr>
      <vt:lpstr>Wingdings</vt:lpstr>
      <vt:lpstr>Arimo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DRAFT New LCPH Presentation</dc:title>
  <dc:creator>Damian Boudreau</dc:creator>
  <cp:lastModifiedBy>Julie Bir</cp:lastModifiedBy>
  <cp:revision>38</cp:revision>
  <dcterms:created xsi:type="dcterms:W3CDTF">2006-08-16T00:00:00Z</dcterms:created>
  <dcterms:modified xsi:type="dcterms:W3CDTF">2023-08-16T15:40:36Z</dcterms:modified>
  <dc:identifier>DAFHz_VAG7Q</dc:identifier>
</cp:coreProperties>
</file>